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463" r:id="rId3"/>
    <p:sldId id="705" r:id="rId4"/>
    <p:sldId id="620" r:id="rId5"/>
    <p:sldId id="597" r:id="rId6"/>
    <p:sldId id="712" r:id="rId7"/>
    <p:sldId id="706" r:id="rId8"/>
    <p:sldId id="713" r:id="rId9"/>
    <p:sldId id="879" r:id="rId10"/>
    <p:sldId id="792" r:id="rId11"/>
    <p:sldId id="927" r:id="rId12"/>
    <p:sldId id="835" r:id="rId13"/>
    <p:sldId id="981" r:id="rId14"/>
    <p:sldId id="756" r:id="rId15"/>
    <p:sldId id="757" r:id="rId16"/>
    <p:sldId id="925" r:id="rId17"/>
    <p:sldId id="926" r:id="rId18"/>
    <p:sldId id="758" r:id="rId19"/>
    <p:sldId id="766" r:id="rId20"/>
    <p:sldId id="767" r:id="rId21"/>
    <p:sldId id="1007" r:id="rId22"/>
    <p:sldId id="770" r:id="rId23"/>
    <p:sldId id="771" r:id="rId24"/>
    <p:sldId id="966" r:id="rId25"/>
    <p:sldId id="772" r:id="rId26"/>
    <p:sldId id="793" r:id="rId27"/>
    <p:sldId id="774" r:id="rId28"/>
    <p:sldId id="775" r:id="rId29"/>
    <p:sldId id="1026" r:id="rId30"/>
    <p:sldId id="776" r:id="rId31"/>
    <p:sldId id="1008" r:id="rId32"/>
    <p:sldId id="780" r:id="rId33"/>
    <p:sldId id="967" r:id="rId34"/>
    <p:sldId id="781" r:id="rId35"/>
    <p:sldId id="782" r:id="rId36"/>
    <p:sldId id="786" r:id="rId37"/>
    <p:sldId id="787" r:id="rId38"/>
    <p:sldId id="788" r:id="rId39"/>
    <p:sldId id="789" r:id="rId40"/>
    <p:sldId id="1065" r:id="rId41"/>
    <p:sldId id="1066" r:id="rId42"/>
    <p:sldId id="1067" r:id="rId43"/>
    <p:sldId id="1068" r:id="rId44"/>
    <p:sldId id="1069" r:id="rId45"/>
    <p:sldId id="1070" r:id="rId46"/>
    <p:sldId id="1071" r:id="rId47"/>
    <p:sldId id="1072" r:id="rId48"/>
    <p:sldId id="1073" r:id="rId49"/>
    <p:sldId id="1074" r:id="rId50"/>
    <p:sldId id="1075" r:id="rId51"/>
    <p:sldId id="1076" r:id="rId52"/>
    <p:sldId id="1077" r:id="rId53"/>
    <p:sldId id="1078" r:id="rId54"/>
    <p:sldId id="790" r:id="rId55"/>
  </p:sldIdLst>
  <p:sldSz cx="9144000" cy="6858000" type="screen4x3"/>
  <p:notesSz cx="6813550" cy="9825355"/>
  <p:custDataLst>
    <p:tags r:id="rId6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00"/>
    <a:srgbClr val="66FFCC"/>
    <a:srgbClr val="009AD0"/>
    <a:srgbClr val="99FFCC"/>
    <a:srgbClr val="C0C0C0"/>
    <a:srgbClr val="EAEAEA"/>
    <a:srgbClr val="CCCC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516" y="66"/>
      </p:cViewPr>
      <p:guideLst>
        <p:guide orient="horz" pos="2151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42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5.wmf"/><Relationship Id="rId5" Type="http://schemas.openxmlformats.org/officeDocument/2006/relationships/image" Target="../media/image104.emf"/><Relationship Id="rId4" Type="http://schemas.openxmlformats.org/officeDocument/2006/relationships/image" Target="../media/image103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3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3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e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2.e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003300" y="735013"/>
            <a:ext cx="4913313" cy="3684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 b="0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2F2972-8FEB-4E60-9149-D45D10ED4B25}" type="slidenum">
              <a:rPr kumimoji="0" lang="en-US" altLang="x-none" sz="1200" b="0" i="0" u="none" strike="noStrike" kern="1200" cap="none" spc="0" normalizeH="0" baseline="0" noProof="1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2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zh-CN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 userDrawn="1"/>
        </p:nvCxnSpPr>
        <p:spPr>
          <a:xfrm>
            <a:off x="-7937" y="6400800"/>
            <a:ext cx="9147175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 userDrawn="1"/>
        </p:nvSpPr>
        <p:spPr>
          <a:xfrm>
            <a:off x="2781300" y="90488"/>
            <a:ext cx="6183313" cy="42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第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章 数-模和模-数转换器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en-US" altLang="zh-CN" b="0" dirty="0">
                <a:latin typeface="Comic Sans MS" panose="030F0702030302020204" pitchFamily="66" charset="0"/>
                <a:ea typeface="宋体" panose="02010600030101010101" pitchFamily="2" charset="-122"/>
              </a:rPr>
              <a:t>D/A and A/D Converter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34" name="文本框 3"/>
          <p:cNvSpPr txBox="1"/>
          <p:nvPr userDrawn="1"/>
        </p:nvSpPr>
        <p:spPr>
          <a:xfrm>
            <a:off x="3406775" y="6372225"/>
            <a:ext cx="2846388" cy="422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sz="1800" dirty="0">
                <a:latin typeface="楷体_GB2312" pitchFamily="1" charset="-122"/>
                <a:ea typeface="楷体_GB2312" pitchFamily="1" charset="-122"/>
              </a:rPr>
              <a:t>数字电路与逻辑设计</a:t>
            </a: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》</a:t>
            </a:r>
            <a:endParaRPr lang="zh-CN" altLang="en-US" sz="18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035" name="图片 1" descr="清华出版社LOGO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4000" y="0"/>
            <a:ext cx="2035175" cy="6477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Relationship Id="rId3" Type="http://schemas.openxmlformats.org/officeDocument/2006/relationships/tags" Target="../tags/tag3.xml"/><Relationship Id="rId2" Type="http://schemas.openxmlformats.org/officeDocument/2006/relationships/image" Target="../media/image17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oleObject" Target="../embeddings/oleObject10.bin"/><Relationship Id="rId1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38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42.emf"/><Relationship Id="rId10" Type="http://schemas.openxmlformats.org/officeDocument/2006/relationships/vmlDrawing" Target="../drawings/vmlDrawing14.vml"/><Relationship Id="rId1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0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47.jpeg"/><Relationship Id="rId10" Type="http://schemas.openxmlformats.org/officeDocument/2006/relationships/vmlDrawing" Target="../drawings/vmlDrawing15.v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oleObject" Target="../embeddings/oleObject35.bin"/><Relationship Id="rId7" Type="http://schemas.openxmlformats.org/officeDocument/2006/relationships/image" Target="../media/image57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55.emf"/><Relationship Id="rId2" Type="http://schemas.openxmlformats.org/officeDocument/2006/relationships/oleObject" Target="../embeddings/oleObject32.bin"/><Relationship Id="rId15" Type="http://schemas.openxmlformats.org/officeDocument/2006/relationships/vmlDrawing" Target="../drawings/vmlDrawing16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0.wmf"/><Relationship Id="rId12" Type="http://schemas.openxmlformats.org/officeDocument/2006/relationships/oleObject" Target="../embeddings/oleObject37.bin"/><Relationship Id="rId11" Type="http://schemas.openxmlformats.org/officeDocument/2006/relationships/image" Target="../media/image59.wmf"/><Relationship Id="rId10" Type="http://schemas.openxmlformats.org/officeDocument/2006/relationships/oleObject" Target="../embeddings/oleObject36.bin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png"/><Relationship Id="rId3" Type="http://schemas.openxmlformats.org/officeDocument/2006/relationships/image" Target="../media/image54.png"/><Relationship Id="rId2" Type="http://schemas.openxmlformats.org/officeDocument/2006/relationships/image" Target="../media/image61.wmf"/><Relationship Id="rId1" Type="http://schemas.openxmlformats.org/officeDocument/2006/relationships/oleObject" Target="../embeddings/oleObject3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oleObject" Target="../embeddings/oleObject41.bin"/><Relationship Id="rId1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71.wmf"/><Relationship Id="rId1" Type="http://schemas.openxmlformats.org/officeDocument/2006/relationships/oleObject" Target="../embeddings/oleObject4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6.wmf"/><Relationship Id="rId6" Type="http://schemas.openxmlformats.org/officeDocument/2006/relationships/oleObject" Target="../embeddings/oleObject46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45.bin"/><Relationship Id="rId3" Type="http://schemas.openxmlformats.org/officeDocument/2006/relationships/image" Target="../media/image74.emf"/><Relationship Id="rId2" Type="http://schemas.openxmlformats.org/officeDocument/2006/relationships/oleObject" Target="../embeddings/oleObject44.bin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47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1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79.wmf"/><Relationship Id="rId2" Type="http://schemas.openxmlformats.org/officeDocument/2006/relationships/oleObject" Target="../embeddings/oleObject48.bin"/><Relationship Id="rId1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6" Type="http://schemas.openxmlformats.org/officeDocument/2006/relationships/tags" Target="../tags/tag1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tags" Target="../tags/tag9.xml"/><Relationship Id="rId2" Type="http://schemas.openxmlformats.org/officeDocument/2006/relationships/image" Target="../media/image97.png"/><Relationship Id="rId1" Type="http://schemas.openxmlformats.org/officeDocument/2006/relationships/tags" Target="../tags/tag8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102.wmf"/><Relationship Id="rId7" Type="http://schemas.openxmlformats.org/officeDocument/2006/relationships/oleObject" Target="../embeddings/oleObject54.bin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52.bin"/><Relationship Id="rId2" Type="http://schemas.openxmlformats.org/officeDocument/2006/relationships/tags" Target="../tags/tag12.xml"/><Relationship Id="rId19" Type="http://schemas.openxmlformats.org/officeDocument/2006/relationships/vmlDrawing" Target="../drawings/vmlDrawing25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00.png"/><Relationship Id="rId16" Type="http://schemas.openxmlformats.org/officeDocument/2006/relationships/tags" Target="../tags/tag14.xml"/><Relationship Id="rId15" Type="http://schemas.openxmlformats.org/officeDocument/2006/relationships/image" Target="../media/image105.wmf"/><Relationship Id="rId14" Type="http://schemas.openxmlformats.org/officeDocument/2006/relationships/oleObject" Target="../embeddings/oleObject57.bin"/><Relationship Id="rId13" Type="http://schemas.openxmlformats.org/officeDocument/2006/relationships/image" Target="../media/image104.emf"/><Relationship Id="rId12" Type="http://schemas.openxmlformats.org/officeDocument/2006/relationships/oleObject" Target="../embeddings/oleObject56.bin"/><Relationship Id="rId11" Type="http://schemas.openxmlformats.org/officeDocument/2006/relationships/image" Target="../media/image103.wmf"/><Relationship Id="rId10" Type="http://schemas.openxmlformats.org/officeDocument/2006/relationships/oleObject" Target="../embeddings/oleObject55.bin"/><Relationship Id="rId1" Type="http://schemas.openxmlformats.org/officeDocument/2006/relationships/tags" Target="../tags/tag1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image" Target="../media/image106.emf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wmf"/><Relationship Id="rId8" Type="http://schemas.openxmlformats.org/officeDocument/2006/relationships/oleObject" Target="../embeddings/oleObject59.bin"/><Relationship Id="rId7" Type="http://schemas.openxmlformats.org/officeDocument/2006/relationships/image" Target="../media/image32.wmf"/><Relationship Id="rId6" Type="http://schemas.openxmlformats.org/officeDocument/2006/relationships/oleObject" Target="../embeddings/oleObject58.bin"/><Relationship Id="rId5" Type="http://schemas.openxmlformats.org/officeDocument/2006/relationships/image" Target="../media/image98.png"/><Relationship Id="rId4" Type="http://schemas.openxmlformats.org/officeDocument/2006/relationships/tags" Target="../tags/tag18.xml"/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.xml"/><Relationship Id="rId1" Type="http://schemas.openxmlformats.org/officeDocument/2006/relationships/tags" Target="../tags/tag17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11.png"/><Relationship Id="rId7" Type="http://schemas.openxmlformats.org/officeDocument/2006/relationships/tags" Target="../tags/tag23.xml"/><Relationship Id="rId6" Type="http://schemas.openxmlformats.org/officeDocument/2006/relationships/image" Target="../media/image110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tags" Target="../tags/tag28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108.png"/><Relationship Id="rId2" Type="http://schemas.openxmlformats.org/officeDocument/2006/relationships/tags" Target="../tags/tag2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6.jpe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7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image" Target="../media/image117.emf"/><Relationship Id="rId3" Type="http://schemas.openxmlformats.org/officeDocument/2006/relationships/oleObject" Target="../embeddings/oleObject60.bin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118.wmf"/><Relationship Id="rId12" Type="http://schemas.openxmlformats.org/officeDocument/2006/relationships/vmlDrawing" Target="../drawings/vmlDrawing2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3.png"/><Relationship Id="rId1" Type="http://schemas.openxmlformats.org/officeDocument/2006/relationships/oleObject" Target="../embeddings/oleObject6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7.xml"/><Relationship Id="rId5" Type="http://schemas.openxmlformats.org/officeDocument/2006/relationships/image" Target="../media/image126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28.png"/><Relationship Id="rId2" Type="http://schemas.openxmlformats.org/officeDocument/2006/relationships/tags" Target="../tags/tag38.xml"/><Relationship Id="rId1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29.emf"/><Relationship Id="rId1" Type="http://schemas.openxmlformats.org/officeDocument/2006/relationships/oleObject" Target="../embeddings/oleObject6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e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2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/>
          <p:nvPr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4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76" name="Rectangle 5"/>
          <p:cNvSpPr/>
          <p:nvPr/>
        </p:nvSpPr>
        <p:spPr>
          <a:xfrm>
            <a:off x="814388" y="1349375"/>
            <a:ext cx="7351712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 eaLnBrk="0" hangingPunct="0">
              <a:lnSpc>
                <a:spcPct val="15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数字电路与逻辑设计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endParaRPr lang="en-US" altLang="zh-CN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914400" eaLnBrk="0" hangingPunct="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教学课件</a:t>
            </a:r>
            <a:endParaRPr lang="zh-CN" altLang="en-US" sz="4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78" name="文本框 1"/>
          <p:cNvSpPr txBox="1"/>
          <p:nvPr/>
        </p:nvSpPr>
        <p:spPr>
          <a:xfrm>
            <a:off x="2576513" y="5299075"/>
            <a:ext cx="4465637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latin typeface="Comic Sans MS" panose="030F0702030302020204" pitchFamily="66" charset="0"/>
                <a:ea typeface="宋体" panose="02010600030101010101" pitchFamily="2" charset="-122"/>
              </a:rPr>
              <a:t>Email:379100463@qq.com</a:t>
            </a:r>
            <a:r>
              <a:rPr lang="zh-CN" altLang="en-US" sz="2400" dirty="0"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endParaRPr lang="en-US" altLang="zh-CN" sz="24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3079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-4762"/>
            <a:ext cx="3386137" cy="1074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303463" y="3790950"/>
            <a:ext cx="4465637" cy="1568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华文行楷" panose="02010800040101010101" charset="-122"/>
                <a:ea typeface="华文行楷" panose="02010800040101010101" charset="-122"/>
              </a:rPr>
              <a:t>张俊涛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陕西科技大学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电子信息与人工智能学院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7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9388" y="641350"/>
            <a:ext cx="4686300" cy="139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8525" y="2446338"/>
            <a:ext cx="7721600" cy="229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文本框 3"/>
          <p:cNvSpPr txBox="1"/>
          <p:nvPr/>
        </p:nvSpPr>
        <p:spPr>
          <a:xfrm>
            <a:off x="898525" y="4741863"/>
            <a:ext cx="19827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0" name="文本框 14338"/>
          <p:cNvSpPr txBox="1"/>
          <p:nvPr/>
        </p:nvSpPr>
        <p:spPr>
          <a:xfrm>
            <a:off x="898525" y="5202238"/>
            <a:ext cx="78835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9-1.应用计数器和四位权电阻网络设计三角波发生器，画出设计图。若时钟频率为1000Hz，分析输出三角波的频率和幅度。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12293" name="对象 1"/>
          <p:cNvGraphicFramePr/>
          <p:nvPr/>
        </p:nvGraphicFramePr>
        <p:xfrm>
          <a:off x="957263" y="641350"/>
          <a:ext cx="2921000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6048375" imgH="3028950" progId="Paint.Picture">
                  <p:embed/>
                </p:oleObj>
              </mc:Choice>
              <mc:Fallback>
                <p:oleObj name="" r:id="rId5" imgW="6048375" imgH="302895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263" y="641350"/>
                        <a:ext cx="2921000" cy="169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032375" y="2035175"/>
            <a:ext cx="3197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仿真程序：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ex9.1-1.ms11</a:t>
            </a:r>
            <a:endParaRPr lang="en-US" altLang="zh-CN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4579" grpId="0"/>
      <p:bldP spid="24579" grpId="1"/>
      <p:bldP spid="24580" grpId="0"/>
      <p:bldP spid="2458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14338"/>
          <p:cNvSpPr txBox="1"/>
          <p:nvPr/>
        </p:nvSpPr>
        <p:spPr>
          <a:xfrm>
            <a:off x="684213" y="658813"/>
            <a:ext cx="25193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【例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9-1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简化电路】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256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688" y="658813"/>
            <a:ext cx="5508625" cy="26447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3" name="对象 4"/>
          <p:cNvGraphicFramePr/>
          <p:nvPr/>
        </p:nvGraphicFramePr>
        <p:xfrm>
          <a:off x="1490663" y="3476625"/>
          <a:ext cx="5214937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5210175" imgH="1238250" progId="Paint.Picture">
                  <p:embed/>
                </p:oleObj>
              </mc:Choice>
              <mc:Fallback>
                <p:oleObj name="" r:id="rId2" imgW="5210175" imgH="12382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0663" y="3476625"/>
                        <a:ext cx="5214937" cy="1239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878638" y="2495550"/>
            <a:ext cx="1709737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仿真程序：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ex9.1-2.ms11</a:t>
            </a:r>
            <a:endParaRPr lang="en-US" altLang="zh-CN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1200" y="4348163"/>
            <a:ext cx="10096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=K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</a:t>
            </a:r>
            <a:endParaRPr lang="zh-CN" altLang="en-US" baseline="-250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4579" name="文本框 3"/>
          <p:cNvSpPr txBox="1"/>
          <p:nvPr/>
        </p:nvSpPr>
        <p:spPr>
          <a:xfrm>
            <a:off x="898525" y="4818063"/>
            <a:ext cx="19827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0" name="文本框 14338"/>
          <p:cNvSpPr txBox="1"/>
          <p:nvPr/>
        </p:nvSpPr>
        <p:spPr>
          <a:xfrm>
            <a:off x="966788" y="5280025"/>
            <a:ext cx="7532687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9-1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*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.对于例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9-1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简化电路，推导输出电压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与计数器输出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的表达式，确定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=K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·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中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K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的值。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56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/>
      <p:bldP spid="25601" grpId="1"/>
      <p:bldP spid="2" grpId="0"/>
      <p:bldP spid="2" grpId="1"/>
      <p:bldP spid="24579" grpId="0"/>
      <p:bldP spid="24579" grpId="1"/>
      <p:bldP spid="24580" grpId="0"/>
      <p:bldP spid="24580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4" name="文本框 1"/>
          <p:cNvSpPr txBox="1"/>
          <p:nvPr/>
        </p:nvSpPr>
        <p:spPr>
          <a:xfrm>
            <a:off x="684213" y="577850"/>
            <a:ext cx="800893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权电阻网络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转换器的缺点：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随着转换位数的增多，权电阻网络D/A转换器使用电阻的种类越来越多，电阻的差值也越来越大，不利于集成D/A转换器的制造。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1510" name="文本框 4"/>
          <p:cNvSpPr txBox="1"/>
          <p:nvPr/>
        </p:nvSpPr>
        <p:spPr>
          <a:xfrm>
            <a:off x="2028825" y="2090738"/>
            <a:ext cx="47466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对于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，电阻的值：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0.5R,R~128R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2028825" y="2459038"/>
            <a:ext cx="4886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对于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，电阻的值：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0.5R,R~512R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28825" y="2827338"/>
            <a:ext cx="50260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对于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，电阻的值：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0.5R,R~2048R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6600" y="3673475"/>
            <a:ext cx="4768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权电阻网络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转换器一般做原理电路使用！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  <p:bldP spid="25604" grpId="1"/>
      <p:bldP spid="21510" grpId="0"/>
      <p:bldP spid="21510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矩形 9221"/>
          <p:cNvSpPr/>
          <p:nvPr/>
        </p:nvSpPr>
        <p:spPr>
          <a:xfrm>
            <a:off x="644525" y="592138"/>
            <a:ext cx="25717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2.梯形电阻网络DAC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6626" name="对象 -2147481961"/>
          <p:cNvGraphicFramePr/>
          <p:nvPr/>
        </p:nvGraphicFramePr>
        <p:xfrm>
          <a:off x="3727450" y="1844675"/>
          <a:ext cx="46434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105660" imgH="1257300" progId="Visio.Drawing.11">
                  <p:embed/>
                </p:oleObj>
              </mc:Choice>
              <mc:Fallback>
                <p:oleObj name="" r:id="rId1" imgW="2105660" imgH="12573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7450" y="1844675"/>
                        <a:ext cx="4643438" cy="2470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文本框 1"/>
          <p:cNvSpPr txBox="1"/>
          <p:nvPr/>
        </p:nvSpPr>
        <p:spPr>
          <a:xfrm>
            <a:off x="661988" y="922338"/>
            <a:ext cx="78200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梯形电阻网络（Ladder Resistor Network）D/A转换器只使用R和2R两种规格的电阻即可实现任意位数的D/A转换。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26628" name="图片 -21474819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4411663"/>
            <a:ext cx="3870325" cy="18510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6629" name="对象 -2147481963"/>
          <p:cNvGraphicFramePr>
            <a:graphicFrameLocks noChangeAspect="1"/>
          </p:cNvGraphicFramePr>
          <p:nvPr/>
        </p:nvGraphicFramePr>
        <p:xfrm>
          <a:off x="1176338" y="3748088"/>
          <a:ext cx="8397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4" imgW="571500" imgH="393700" progId="Equation.3">
                  <p:embed/>
                </p:oleObj>
              </mc:Choice>
              <mc:Fallback>
                <p:oleObj name="" r:id="rId4" imgW="571500" imgH="3937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6338" y="3748088"/>
                        <a:ext cx="839787" cy="566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对象 3"/>
          <p:cNvGraphicFramePr>
            <a:graphicFrameLocks noChangeAspect="1"/>
          </p:cNvGraphicFramePr>
          <p:nvPr/>
        </p:nvGraphicFramePr>
        <p:xfrm>
          <a:off x="4972050" y="4552950"/>
          <a:ext cx="3509963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6" imgW="2145665" imgH="952500" progId="Equation.3">
                  <p:embed/>
                </p:oleObj>
              </mc:Choice>
              <mc:Fallback>
                <p:oleObj name="" r:id="rId6" imgW="2145665" imgH="9525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2050" y="4552950"/>
                        <a:ext cx="3509963" cy="156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文本框 30"/>
          <p:cNvSpPr txBox="1"/>
          <p:nvPr/>
        </p:nvSpPr>
        <p:spPr>
          <a:xfrm>
            <a:off x="6696075" y="2813050"/>
            <a:ext cx="487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Σ</a:t>
            </a:r>
            <a:endParaRPr lang="en-US" altLang="zh-CN" baseline="-25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769100" y="3252788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633" name="文本框 4"/>
          <p:cNvSpPr txBox="1"/>
          <p:nvPr/>
        </p:nvSpPr>
        <p:spPr>
          <a:xfrm>
            <a:off x="908050" y="2049463"/>
            <a:ext cx="20780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ex2: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四位梯形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3789363" y="1906588"/>
            <a:ext cx="3159125" cy="10922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987675" y="3103563"/>
            <a:ext cx="720725" cy="14779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10413" y="1844675"/>
            <a:ext cx="7953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I-V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转换电路</a:t>
            </a:r>
            <a:endParaRPr lang="zh-CN" altLang="en-US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" name="右弧形箭头 4"/>
          <p:cNvSpPr/>
          <p:nvPr/>
        </p:nvSpPr>
        <p:spPr>
          <a:xfrm>
            <a:off x="7885113" y="2489200"/>
            <a:ext cx="357188" cy="936625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1088" y="2619375"/>
            <a:ext cx="2087562" cy="9207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1: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接反相端</a:t>
            </a:r>
            <a:r>
              <a:rPr lang="zh-CN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zh-CN" i="1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0: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接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GND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9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" grpId="0"/>
      <p:bldP spid="26625" grpId="1"/>
      <p:bldP spid="26627" grpId="0"/>
      <p:bldP spid="26627" grpId="1"/>
      <p:bldP spid="26633" grpId="0"/>
      <p:bldP spid="26633" grpId="1"/>
      <p:bldP spid="26631" grpId="0"/>
      <p:bldP spid="26631" grpId="1"/>
      <p:bldP spid="13319" grpId="0" bldLvl="0" animBg="1"/>
      <p:bldP spid="13319" grpId="1" animBg="1"/>
      <p:bldP spid="4" grpId="0"/>
      <p:bldP spid="4" grpId="1"/>
      <p:bldP spid="5" grpId="0" animBg="1"/>
      <p:bldP spid="5" grpId="1" animBg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7649" name="对象 -2147481961"/>
          <p:cNvGraphicFramePr>
            <a:graphicFrameLocks noChangeAspect="1"/>
          </p:cNvGraphicFramePr>
          <p:nvPr/>
        </p:nvGraphicFramePr>
        <p:xfrm>
          <a:off x="1201738" y="963613"/>
          <a:ext cx="26209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384300" imgH="1054100" progId="Equation.3">
                  <p:embed/>
                </p:oleObj>
              </mc:Choice>
              <mc:Fallback>
                <p:oleObj name="" r:id="rId1" imgW="1384300" imgH="10541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1738" y="963613"/>
                        <a:ext cx="2620962" cy="1978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0" name="文本框 1"/>
          <p:cNvSpPr txBox="1"/>
          <p:nvPr/>
        </p:nvSpPr>
        <p:spPr>
          <a:xfrm>
            <a:off x="744538" y="593725"/>
            <a:ext cx="3686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因此，D/A转换器的输出电压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7651" name="文本框 9"/>
          <p:cNvSpPr txBox="1"/>
          <p:nvPr/>
        </p:nvSpPr>
        <p:spPr>
          <a:xfrm>
            <a:off x="744538" y="2879725"/>
            <a:ext cx="77930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上式表示：该电路能够将四位二进制数d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转换成与其数值大小Dn成正比的模拟量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2" name="文本框 9"/>
          <p:cNvSpPr txBox="1"/>
          <p:nvPr/>
        </p:nvSpPr>
        <p:spPr>
          <a:xfrm>
            <a:off x="838200" y="3708400"/>
            <a:ext cx="79470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一般地，对于n位D/A转换器，其输出电压可表示为</a:t>
            </a:r>
            <a:endParaRPr lang="zh-CN" altLang="zh-CN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4" name="文本框 9"/>
          <p:cNvSpPr txBox="1"/>
          <p:nvPr/>
        </p:nvSpPr>
        <p:spPr>
          <a:xfrm>
            <a:off x="939800" y="5272088"/>
            <a:ext cx="79470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梯形电阻网络D/A转换器只使用了两种规格的电阻，而且结构规整，便于集成电路制造，所以是目前集成D/A转换器的主流结构。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6390" name="对象 -2147481961"/>
          <p:cNvGraphicFramePr/>
          <p:nvPr/>
        </p:nvGraphicFramePr>
        <p:xfrm>
          <a:off x="4503738" y="534988"/>
          <a:ext cx="3894137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105660" imgH="1257300" progId="Visio.Drawing.11">
                  <p:embed/>
                </p:oleObj>
              </mc:Choice>
              <mc:Fallback>
                <p:oleObj name="" r:id="rId3" imgW="2105660" imgH="125730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3738" y="534988"/>
                        <a:ext cx="3894137" cy="240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1270"/>
          <p:cNvSpPr/>
          <p:nvPr/>
        </p:nvSpPr>
        <p:spPr>
          <a:xfrm>
            <a:off x="1693863" y="2224088"/>
            <a:ext cx="808037" cy="7175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2838450" y="4486275"/>
            <a:ext cx="2312988" cy="7159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1639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68650" y="4486275"/>
          <a:ext cx="16525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914400" imgH="393700" progId="Equation.KSEE3">
                  <p:embed/>
                </p:oleObj>
              </mc:Choice>
              <mc:Fallback>
                <p:oleObj name="" r:id="rId5" imgW="914400" imgH="3937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8650" y="4486275"/>
                        <a:ext cx="1652588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0" grpId="1"/>
      <p:bldP spid="27651" grpId="0"/>
      <p:bldP spid="27651" grpId="1"/>
      <p:bldP spid="27652" grpId="0"/>
      <p:bldP spid="27652" grpId="1"/>
      <p:bldP spid="27654" grpId="0"/>
      <p:bldP spid="27654" grpId="1"/>
      <p:bldP spid="6" grpId="0" bldLvl="0" animBg="1"/>
      <p:bldP spid="6" grpId="1" animBg="1"/>
      <p:bldP spid="2" grpId="0" bldLvl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17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654050"/>
            <a:ext cx="4481513" cy="836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4" name="图片 17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50" y="644525"/>
            <a:ext cx="1349375" cy="846138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8675" name="对象 -2147481955"/>
          <p:cNvGraphicFramePr/>
          <p:nvPr/>
        </p:nvGraphicFramePr>
        <p:xfrm>
          <a:off x="1573213" y="1638300"/>
          <a:ext cx="5773737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6248400" imgH="3200400" progId="Visio.Drawing.11">
                  <p:embed/>
                </p:oleObj>
              </mc:Choice>
              <mc:Fallback>
                <p:oleObj name="" r:id="rId3" imgW="6248400" imgH="32004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3213" y="1638300"/>
                        <a:ext cx="5773737" cy="327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文本框 3"/>
          <p:cNvSpPr txBox="1"/>
          <p:nvPr/>
        </p:nvSpPr>
        <p:spPr>
          <a:xfrm>
            <a:off x="723900" y="4972050"/>
            <a:ext cx="79724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DAC0832为双缓冲结构，其中8位输入寄存器由ILE、CS'、WR1'控制，8位DAC寄存器由WR2'、XFER'控制，可设置为双缓冲、单缓冲或直通三种工作模式。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2909888" y="1887538"/>
            <a:ext cx="806450" cy="10033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1895475" y="3303588"/>
            <a:ext cx="454025" cy="9779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1895475" y="4319588"/>
            <a:ext cx="334963" cy="4127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4000500" y="1887538"/>
            <a:ext cx="806450" cy="10033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1270"/>
          <p:cNvSpPr/>
          <p:nvPr/>
        </p:nvSpPr>
        <p:spPr>
          <a:xfrm>
            <a:off x="5151438" y="1887538"/>
            <a:ext cx="763587" cy="10017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1895475" y="579438"/>
            <a:ext cx="1139825" cy="3492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8" name="矩形 11270"/>
          <p:cNvSpPr/>
          <p:nvPr/>
        </p:nvSpPr>
        <p:spPr>
          <a:xfrm>
            <a:off x="6759575" y="2266950"/>
            <a:ext cx="471488" cy="6858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28676" grpId="0"/>
      <p:bldP spid="28676" grpId="1"/>
      <p:bldP spid="6" grpId="0" bldLvl="0" animBg="1"/>
      <p:bldP spid="6" grpId="1" animBg="1"/>
      <p:bldP spid="8" grpId="0" bldLvl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9697" name="对象 -2147481954"/>
          <p:cNvGraphicFramePr/>
          <p:nvPr/>
        </p:nvGraphicFramePr>
        <p:xfrm>
          <a:off x="1565275" y="2508250"/>
          <a:ext cx="6013450" cy="363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412365" imgH="1263015" progId="Visio.Drawing.11">
                  <p:embed/>
                </p:oleObj>
              </mc:Choice>
              <mc:Fallback>
                <p:oleObj name="" r:id="rId1" imgW="2412365" imgH="1263015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5275" y="2508250"/>
                        <a:ext cx="6013450" cy="3630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8" name="文本框 9"/>
          <p:cNvSpPr txBox="1"/>
          <p:nvPr/>
        </p:nvSpPr>
        <p:spPr>
          <a:xfrm>
            <a:off x="712788" y="627063"/>
            <a:ext cx="8008937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DAC0832为电流输出型DAC，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需要通过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转换电路将输出电流转换成输出电压，典型应用电路如图所示。</a:t>
            </a:r>
            <a:r>
              <a:rPr lang="zh-CN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由微控制器输出的8位待转换数据DI</a:t>
            </a:r>
            <a:r>
              <a:rPr lang="zh-CN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~DI</a:t>
            </a:r>
            <a:r>
              <a:rPr lang="zh-CN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在ILE、CS'、WR1'、WR2'、XFER'控制信号的作用下，通过DAC0832内部R-2R梯形电阻网络和外接运放转换为模拟电压v</a:t>
            </a:r>
            <a:r>
              <a:rPr lang="zh-CN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dirty="0">
              <a:solidFill>
                <a:srgbClr val="7F7F7F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4964113" y="3906838"/>
            <a:ext cx="2506662" cy="19653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27653" name="对象 -2147481963"/>
          <p:cNvGraphicFramePr>
            <a:graphicFrameLocks noChangeAspect="1"/>
          </p:cNvGraphicFramePr>
          <p:nvPr/>
        </p:nvGraphicFramePr>
        <p:xfrm>
          <a:off x="6707188" y="2813050"/>
          <a:ext cx="16605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850900" imgH="355600" progId="Equation.KSEE3">
                  <p:embed/>
                </p:oleObj>
              </mc:Choice>
              <mc:Fallback>
                <p:oleObj name="" r:id="rId3" imgW="850900" imgH="3556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7188" y="2813050"/>
                        <a:ext cx="1660525" cy="698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698" grpId="1"/>
      <p:bldP spid="13319" grpId="0" animBg="1"/>
      <p:bldP spid="133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17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600075"/>
            <a:ext cx="3667125" cy="627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2" name="图片 17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4613"/>
            <a:ext cx="4530725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图片 17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3" y="788988"/>
            <a:ext cx="1673225" cy="684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图片 1916" descr="11-2-5"/>
          <p:cNvPicPr>
            <a:picLocks noChangeAspect="1"/>
          </p:cNvPicPr>
          <p:nvPr/>
        </p:nvPicPr>
        <p:blipFill>
          <a:blip r:embed="rId4"/>
          <a:srcRect t="4251"/>
          <a:stretch>
            <a:fillRect/>
          </a:stretch>
        </p:blipFill>
        <p:spPr>
          <a:xfrm>
            <a:off x="1712913" y="2559050"/>
            <a:ext cx="5924550" cy="315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5" name="文本框 1"/>
          <p:cNvSpPr txBox="1"/>
          <p:nvPr/>
        </p:nvSpPr>
        <p:spPr>
          <a:xfrm>
            <a:off x="890588" y="5834063"/>
            <a:ext cx="79549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AD7520为电流输出型DAC，需要通过外接运放才能将电流转换为电压输出。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6" name="文本框 2"/>
          <p:cNvSpPr txBox="1"/>
          <p:nvPr/>
        </p:nvSpPr>
        <p:spPr>
          <a:xfrm>
            <a:off x="684213" y="1584325"/>
            <a:ext cx="8161337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10位D/A转换器AD7520的内部结构如图所示，由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R-2R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梯形电阻网络、电子开关和反馈电阻R组成。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1712913" y="3194050"/>
            <a:ext cx="5189537" cy="20605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30726" grpId="0"/>
      <p:bldP spid="30726" grpId="1"/>
      <p:bldP spid="30725" grpId="0"/>
      <p:bldP spid="307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矩形 9221"/>
          <p:cNvSpPr/>
          <p:nvPr/>
        </p:nvSpPr>
        <p:spPr>
          <a:xfrm>
            <a:off x="858838" y="592138"/>
            <a:ext cx="31448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3.D/A转换器的性能指标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46" name="文本框 2"/>
          <p:cNvSpPr txBox="1"/>
          <p:nvPr/>
        </p:nvSpPr>
        <p:spPr>
          <a:xfrm>
            <a:off x="858838" y="1063625"/>
            <a:ext cx="66817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转换精度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转换速度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是衡量D/A转换准确度和实时性的两项指标。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7" name="文本框 1"/>
          <p:cNvSpPr txBox="1"/>
          <p:nvPr/>
        </p:nvSpPr>
        <p:spPr>
          <a:xfrm>
            <a:off x="985838" y="1503363"/>
            <a:ext cx="16811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转换精度</a:t>
            </a:r>
            <a:endParaRPr lang="zh-CN" altLang="en-US" sz="2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文本框 3"/>
          <p:cNvSpPr txBox="1"/>
          <p:nvPr/>
        </p:nvSpPr>
        <p:spPr>
          <a:xfrm>
            <a:off x="858838" y="1990725"/>
            <a:ext cx="4999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转换精度用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分辨率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转换误差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两项指标来描述。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9" name="文本框 4"/>
          <p:cNvSpPr txBox="1"/>
          <p:nvPr/>
        </p:nvSpPr>
        <p:spPr>
          <a:xfrm>
            <a:off x="788988" y="2292350"/>
            <a:ext cx="5451475" cy="1754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分辨率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定义为D/A转换器能够输出的最小模拟电压(对应输入数字量只有最低数值位为1时)与最大模拟电压(对应输入数字量所有数值位全为1时)的比值，反映D/A转换器理论上可以达到的转换精度。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31750" name="图片 1938" descr="11-2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0" y="3665538"/>
            <a:ext cx="2630488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1" name="文本框 5"/>
          <p:cNvSpPr txBox="1"/>
          <p:nvPr/>
        </p:nvSpPr>
        <p:spPr>
          <a:xfrm>
            <a:off x="858838" y="3971925"/>
            <a:ext cx="4681537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把D/A转换器的实际输出特性与理想输出特性之间的最大偏差定义为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转换误差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1752" name="文本框 6"/>
          <p:cNvSpPr txBox="1"/>
          <p:nvPr/>
        </p:nvSpPr>
        <p:spPr>
          <a:xfrm>
            <a:off x="858838" y="4832350"/>
            <a:ext cx="468153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导致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D/A转换器产生转换误差的原因是由于内部电阻值的误差、电子开关的导通压降与导通内阻以及运放的非线性因素等影响。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6681788" y="2647950"/>
            <a:ext cx="287338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207250" y="2359025"/>
          <a:ext cx="7175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2" imgW="393700" imgH="393700" progId="Equation.KSEE3">
                  <p:embed/>
                </p:oleObj>
              </mc:Choice>
              <mc:Fallback>
                <p:oleObj name="" r:id="rId2" imgW="393700" imgH="3937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07250" y="2359025"/>
                        <a:ext cx="717550" cy="717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4" imgW="914400" imgH="215900" progId="Equation.KSEE3">
                  <p:embed/>
                </p:oleObj>
              </mc:Choice>
              <mc:Fallback>
                <p:oleObj name="" r:id="rId4" imgW="914400" imgH="215900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03950" y="3240088"/>
            <a:ext cx="27797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ex:n=8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时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,1/255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0.39%</a:t>
            </a:r>
            <a:endParaRPr lang="en-US" altLang="zh-CN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27653" name="对象 -2147481963"/>
          <p:cNvGraphicFramePr>
            <a:graphicFrameLocks noChangeAspect="1"/>
          </p:cNvGraphicFramePr>
          <p:nvPr/>
        </p:nvGraphicFramePr>
        <p:xfrm>
          <a:off x="6681788" y="1644650"/>
          <a:ext cx="1498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6" imgW="850900" imgH="355600" progId="Equation.3">
                  <p:embed/>
                </p:oleObj>
              </mc:Choice>
              <mc:Fallback>
                <p:oleObj name="" r:id="rId6" imgW="850900" imgH="3556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81788" y="1644650"/>
                        <a:ext cx="14986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5" grpId="0"/>
      <p:bldP spid="31745" grpId="1"/>
      <p:bldP spid="31746" grpId="0"/>
      <p:bldP spid="31746" grpId="1"/>
      <p:bldP spid="31748" grpId="0"/>
      <p:bldP spid="31748" grpId="1"/>
      <p:bldP spid="31749" grpId="0"/>
      <p:bldP spid="31749" grpId="1"/>
      <p:bldP spid="31747" grpId="0"/>
      <p:bldP spid="31747" grpId="1"/>
      <p:bldP spid="31751" grpId="0"/>
      <p:bldP spid="31751" grpId="1"/>
      <p:bldP spid="31752" grpId="0"/>
      <p:bldP spid="31752" grpId="1"/>
      <p:bldP spid="3" grpId="0" bldLvl="0" animBg="1"/>
      <p:bldP spid="3" grpId="1" animBg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框 1"/>
          <p:cNvSpPr txBox="1"/>
          <p:nvPr/>
        </p:nvSpPr>
        <p:spPr>
          <a:xfrm>
            <a:off x="839788" y="665163"/>
            <a:ext cx="16811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转换速度</a:t>
            </a:r>
            <a:endParaRPr lang="zh-CN" altLang="en-US" sz="2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文本框 2"/>
          <p:cNvSpPr txBox="1"/>
          <p:nvPr/>
        </p:nvSpPr>
        <p:spPr>
          <a:xfrm>
            <a:off x="771525" y="1003300"/>
            <a:ext cx="73501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转换速度由</a:t>
            </a:r>
            <a:r>
              <a:rPr lang="zh-CN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建立时间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 baseline="-250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set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定义，用来衡量D/A转换速度的快慢。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2771" name="图片 1939" descr="11-2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7575" y="3105150"/>
            <a:ext cx="3775075" cy="297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矩形 11270"/>
          <p:cNvSpPr/>
          <p:nvPr/>
        </p:nvSpPr>
        <p:spPr>
          <a:xfrm>
            <a:off x="6013450" y="3790950"/>
            <a:ext cx="1406525" cy="1190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9788" y="1458913"/>
            <a:ext cx="7596187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D/A转换器输入数字量从全0跳变为全1时开始，到输出电压稳定在满量程（Full Scale Range，简称FSR）的±½LSB（Least Significant Bit，最低有效位）范围内为止的时间称为建立时间。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4763" y="3589338"/>
            <a:ext cx="11731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ex:n=8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时</a:t>
            </a:r>
            <a:endParaRPr lang="zh-CN" altLang="en-US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84513" y="5399088"/>
            <a:ext cx="18240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Dn=0000 0000</a:t>
            </a:r>
            <a:endParaRPr lang="en-US" altLang="zh-CN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52775" y="3667125"/>
            <a:ext cx="1822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Dn=1111 1111</a:t>
            </a:r>
            <a:endParaRPr lang="en-US" altLang="zh-CN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7653" name="对象 -2147481963"/>
          <p:cNvGraphicFramePr>
            <a:graphicFrameLocks noChangeAspect="1"/>
          </p:cNvGraphicFramePr>
          <p:nvPr/>
        </p:nvGraphicFramePr>
        <p:xfrm>
          <a:off x="1223963" y="2882900"/>
          <a:ext cx="147796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2" imgW="850900" imgH="355600" progId="Equation.3">
                  <p:embed/>
                </p:oleObj>
              </mc:Choice>
              <mc:Fallback>
                <p:oleObj name="" r:id="rId2" imgW="850900" imgH="3556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3963" y="2882900"/>
                        <a:ext cx="1477962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32769" grpId="0"/>
      <p:bldP spid="32769" grpId="1"/>
      <p:bldP spid="32770" grpId="0"/>
      <p:bldP spid="32770" grpId="1"/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/>
          <p:nvPr/>
        </p:nvSpPr>
        <p:spPr>
          <a:xfrm>
            <a:off x="0" y="0"/>
            <a:ext cx="9142413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8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100" name="Rectangle 5"/>
          <p:cNvSpPr/>
          <p:nvPr/>
        </p:nvSpPr>
        <p:spPr>
          <a:xfrm>
            <a:off x="395288" y="1989138"/>
            <a:ext cx="8424862" cy="11525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章 数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模和模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数转换器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Arial" panose="020B0604020202020204" pitchFamily="34" charset="0"/>
                <a:ea typeface="宋体" panose="02010600030101010101" pitchFamily="2" charset="-122"/>
              </a:rPr>
              <a:t>D/A and A/D Converter</a:t>
            </a:r>
            <a:endParaRPr lang="en-US" altLang="zh-CN" sz="36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1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-4762"/>
            <a:ext cx="3386137" cy="1074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1825" y="514350"/>
            <a:ext cx="7596188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对于电流输出型DAC，需要外接集成运放才能构成D/A转换器，因此D/A转换的速度不但与DAC的建立时间有关，而且与运放的压摆率有密切的关系。所以，应用时不但要选择合适的DAC，而且需要选择合适的运放。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1985" name="AutoShape 5"/>
          <p:cNvSpPr/>
          <p:nvPr/>
        </p:nvSpPr>
        <p:spPr>
          <a:xfrm>
            <a:off x="631825" y="1901825"/>
            <a:ext cx="8108950" cy="14414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26625"/>
          <p:cNvSpPr txBox="1"/>
          <p:nvPr/>
        </p:nvSpPr>
        <p:spPr>
          <a:xfrm>
            <a:off x="706438" y="1892300"/>
            <a:ext cx="79597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【例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9-</a:t>
            </a: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2】用数字系统控制电机转速的原理电路如图所示，将DAC输出0~2mA的模拟电流信号放大后控制电机的转速在0~1000转/分之间变化。如果希望控制电机转速的分辨率小于2（转/分），则需要采用几位DAC？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33795" name="对象 -2147481950"/>
          <p:cNvGraphicFramePr/>
          <p:nvPr/>
        </p:nvGraphicFramePr>
        <p:xfrm>
          <a:off x="1339850" y="3514725"/>
          <a:ext cx="6464300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2490470" imgH="842010" progId="Visio.Drawing.11">
                  <p:embed/>
                </p:oleObj>
              </mc:Choice>
              <mc:Fallback>
                <p:oleObj name="" r:id="rId1" imgW="2490470" imgH="842010" progId="Visio.Drawing.11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9850" y="3514725"/>
                        <a:ext cx="6464300" cy="194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文本框 1"/>
          <p:cNvSpPr txBox="1"/>
          <p:nvPr/>
        </p:nvSpPr>
        <p:spPr>
          <a:xfrm>
            <a:off x="706438" y="5400675"/>
            <a:ext cx="84010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分析：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转速范围为0~1000转/分，分辨率小于2转/分，所以DAC最少应有1000/2+1=501个取值。因为2</a:t>
            </a:r>
            <a:r>
              <a:rPr lang="zh-CN" altLang="zh-CN" baseline="30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=512&gt;501，因此，至少需要采用9位D/A转换器。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1985" grpId="0" bldLvl="0" animBg="1"/>
      <p:bldP spid="5" grpId="0"/>
      <p:bldP spid="41985" grpId="1" animBg="1"/>
      <p:bldP spid="5" grpId="1"/>
      <p:bldP spid="33796" grpId="0"/>
      <p:bldP spid="3379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66" charset="0"/>
                <a:ea typeface="宋体" panose="02010600030101010101" pitchFamily="2" charset="-122"/>
              </a:rPr>
              <a:t>9.2 A/D</a:t>
            </a:r>
            <a:r>
              <a:rPr lang="zh-CN" altLang="en-US" sz="4800" b="0" dirty="0">
                <a:latin typeface="Comic Sans MS" panose="030F0702030302020204" pitchFamily="66" charset="0"/>
                <a:ea typeface="宋体" panose="02010600030101010101" pitchFamily="2" charset="-122"/>
              </a:rPr>
              <a:t>转换器</a:t>
            </a:r>
            <a:endParaRPr lang="zh-CN" altLang="en-US" sz="4800" b="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矩形 30721"/>
          <p:cNvSpPr/>
          <p:nvPr/>
        </p:nvSpPr>
        <p:spPr>
          <a:xfrm>
            <a:off x="790575" y="655638"/>
            <a:ext cx="2951163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◆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转换的四个步骤    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6866" name="矩形 30722"/>
          <p:cNvSpPr/>
          <p:nvPr/>
        </p:nvSpPr>
        <p:spPr>
          <a:xfrm>
            <a:off x="957263" y="1054100"/>
            <a:ext cx="2879725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采样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(Sampling)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保持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(Hold)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量化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(Quantization)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编码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(Coding)   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6867" name="矩形 30723"/>
          <p:cNvSpPr/>
          <p:nvPr/>
        </p:nvSpPr>
        <p:spPr>
          <a:xfrm>
            <a:off x="711200" y="2922588"/>
            <a:ext cx="33702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转换器的电路结构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矩形 30724"/>
          <p:cNvSpPr/>
          <p:nvPr/>
        </p:nvSpPr>
        <p:spPr>
          <a:xfrm>
            <a:off x="1047750" y="3321050"/>
            <a:ext cx="2520950" cy="922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☆  采样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保持电路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☆  量化与编码电路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矩形 30725"/>
          <p:cNvSpPr/>
          <p:nvPr/>
        </p:nvSpPr>
        <p:spPr>
          <a:xfrm>
            <a:off x="711200" y="4389438"/>
            <a:ext cx="4679950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◆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转换过程中存在的两个理论问题    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6870" name="文本框 2"/>
          <p:cNvSpPr txBox="1"/>
          <p:nvPr/>
        </p:nvSpPr>
        <p:spPr>
          <a:xfrm>
            <a:off x="1179513" y="4929188"/>
            <a:ext cx="1508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采样定理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6871" name="文本框 3"/>
          <p:cNvSpPr txBox="1"/>
          <p:nvPr/>
        </p:nvSpPr>
        <p:spPr>
          <a:xfrm>
            <a:off x="3028950" y="5000625"/>
            <a:ext cx="12414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f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zh-CN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≥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2f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max</a:t>
            </a:r>
            <a:endParaRPr lang="zh-CN" altLang="zh-CN" baseline="-25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2" name="文本框 4"/>
          <p:cNvSpPr txBox="1"/>
          <p:nvPr/>
        </p:nvSpPr>
        <p:spPr>
          <a:xfrm>
            <a:off x="6911975" y="5778500"/>
            <a:ext cx="19272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f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zh-CN" altLang="zh-CN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≥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.5~4)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max</a:t>
            </a:r>
            <a:endParaRPr lang="zh-CN" altLang="zh-CN" baseline="-25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6873" name="对象 -2147481949"/>
          <p:cNvGraphicFramePr/>
          <p:nvPr/>
        </p:nvGraphicFramePr>
        <p:xfrm>
          <a:off x="3568700" y="608013"/>
          <a:ext cx="5257800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4381500" imgH="1117600" progId="Visio.Drawing.11">
                  <p:embed/>
                </p:oleObj>
              </mc:Choice>
              <mc:Fallback>
                <p:oleObj name="" r:id="rId1" imgW="4381500" imgH="1117600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8700" y="608013"/>
                        <a:ext cx="5257800" cy="147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11270"/>
          <p:cNvSpPr/>
          <p:nvPr/>
        </p:nvSpPr>
        <p:spPr>
          <a:xfrm>
            <a:off x="4495800" y="712788"/>
            <a:ext cx="1558925" cy="96996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6176963" y="712788"/>
            <a:ext cx="1746250" cy="96996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6876" name="矩形 30724"/>
          <p:cNvSpPr/>
          <p:nvPr/>
        </p:nvSpPr>
        <p:spPr>
          <a:xfrm>
            <a:off x="4849813" y="2101850"/>
            <a:ext cx="15748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模拟信号：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f(t) ,0&lt;t&lt;t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</a:rPr>
              <a:t>n</a:t>
            </a:r>
            <a:endParaRPr lang="en-US" altLang="zh-CN" baseline="-250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6877" name="矩形 30724"/>
          <p:cNvSpPr/>
          <p:nvPr/>
        </p:nvSpPr>
        <p:spPr>
          <a:xfrm>
            <a:off x="4835525" y="3105150"/>
            <a:ext cx="188118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离散时间信号：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f(t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) , 0</a:t>
            </a:r>
            <a:r>
              <a:rPr lang="en-US" altLang="zh-CN" dirty="0">
                <a:latin typeface="Comic Sans MS" panose="030F0702030302020204" pitchFamily="66" charset="0"/>
                <a:cs typeface="Comic Sans MS" panose="030F0702030302020204" pitchFamily="66" charset="0"/>
                <a:sym typeface="+mn-ea"/>
              </a:rPr>
              <a:t>≤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k&lt;N</a:t>
            </a:r>
            <a:endParaRPr lang="en-US" altLang="zh-CN" baseline="-250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4332288" y="3259138"/>
            <a:ext cx="360363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36879" name="对象 9"/>
          <p:cNvGraphicFramePr/>
          <p:nvPr/>
        </p:nvGraphicFramePr>
        <p:xfrm>
          <a:off x="6716713" y="2078038"/>
          <a:ext cx="199231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2638425" imgH="1257300" progId="Paint.Picture">
                  <p:embed/>
                </p:oleObj>
              </mc:Choice>
              <mc:Fallback>
                <p:oleObj name="" r:id="rId3" imgW="2638425" imgH="1257300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6713" y="2078038"/>
                        <a:ext cx="1992312" cy="94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0" name="对象 11"/>
          <p:cNvGraphicFramePr/>
          <p:nvPr/>
        </p:nvGraphicFramePr>
        <p:xfrm>
          <a:off x="6808788" y="3105150"/>
          <a:ext cx="21320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2800350" imgH="1247775" progId="Paint.Picture">
                  <p:embed/>
                </p:oleObj>
              </mc:Choice>
              <mc:Fallback>
                <p:oleObj name="" r:id="rId5" imgW="2800350" imgH="1247775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8788" y="3105150"/>
                        <a:ext cx="2132012" cy="1050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1" name="对象 1"/>
          <p:cNvGraphicFramePr/>
          <p:nvPr/>
        </p:nvGraphicFramePr>
        <p:xfrm>
          <a:off x="6700838" y="4243388"/>
          <a:ext cx="2347912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5305425" imgH="2867025" progId="Paint.Picture">
                  <p:embed/>
                </p:oleObj>
              </mc:Choice>
              <mc:Fallback>
                <p:oleObj name="" r:id="rId7" imgW="5305425" imgH="2867025" progId="Paint.Picture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0838" y="4243388"/>
                        <a:ext cx="2347912" cy="1343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2" name="文本框 3"/>
          <p:cNvSpPr txBox="1"/>
          <p:nvPr/>
        </p:nvSpPr>
        <p:spPr>
          <a:xfrm>
            <a:off x="1181100" y="5410200"/>
            <a:ext cx="1508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量化方法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83" name="文本框 1"/>
          <p:cNvSpPr txBox="1"/>
          <p:nvPr/>
        </p:nvSpPr>
        <p:spPr>
          <a:xfrm>
            <a:off x="3100388" y="5510213"/>
            <a:ext cx="13462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f(t)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:0~1V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84" name="文本框 2"/>
          <p:cNvSpPr txBox="1"/>
          <p:nvPr/>
        </p:nvSpPr>
        <p:spPr>
          <a:xfrm>
            <a:off x="3027363" y="5881688"/>
            <a:ext cx="24701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位二进制码：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84450" y="5957888"/>
            <a:ext cx="360363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rgbClr val="0070C0"/>
              </a:solidFill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7578725" y="4540250"/>
            <a:ext cx="76200" cy="9699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6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9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368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4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8" dur="80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9" dur="80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80"/>
                                        <p:tgtEl>
                                          <p:spTgt spid="36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5" dur="80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6" dur="80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80"/>
                                        <p:tgtEl>
                                          <p:spTgt spid="368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5" dur="80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6" dur="80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80"/>
                                        <p:tgtEl>
                                          <p:spTgt spid="36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6865" grpId="0"/>
      <p:bldP spid="36865" grpId="1"/>
      <p:bldP spid="36866" grpId="0"/>
      <p:bldP spid="36866" grpId="1"/>
      <p:bldP spid="36867" grpId="0"/>
      <p:bldP spid="36867" grpId="1"/>
      <p:bldP spid="36868" grpId="0"/>
      <p:bldP spid="36868" grpId="1"/>
      <p:bldP spid="5" grpId="0" animBg="1"/>
      <p:bldP spid="5" grpId="1" animBg="1"/>
      <p:bldP spid="6" grpId="0" animBg="1"/>
      <p:bldP spid="6" grpId="1" animBg="1"/>
      <p:bldP spid="36869" grpId="0"/>
      <p:bldP spid="36869" grpId="1"/>
      <p:bldP spid="36870" grpId="0"/>
      <p:bldP spid="36870" grpId="1"/>
      <p:bldP spid="36876" grpId="0"/>
      <p:bldP spid="36876" grpId="1"/>
      <p:bldP spid="9" grpId="0" animBg="1"/>
      <p:bldP spid="9" grpId="1" animBg="1"/>
      <p:bldP spid="36877" grpId="0"/>
      <p:bldP spid="36877" grpId="1"/>
      <p:bldP spid="36871" grpId="0"/>
      <p:bldP spid="36871" grpId="1"/>
      <p:bldP spid="36872" grpId="0"/>
      <p:bldP spid="36872" grpId="1"/>
      <p:bldP spid="36882" grpId="0"/>
      <p:bldP spid="36882" grpId="1"/>
      <p:bldP spid="36883" grpId="0"/>
      <p:bldP spid="36883" grpId="1"/>
      <p:bldP spid="4" grpId="0" animBg="1"/>
      <p:bldP spid="4" grpId="1" animBg="1"/>
      <p:bldP spid="36884" grpId="0"/>
      <p:bldP spid="3688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图片 31746"/>
          <p:cNvPicPr>
            <a:picLocks noChangeAspect="1"/>
          </p:cNvPicPr>
          <p:nvPr/>
        </p:nvPicPr>
        <p:blipFill>
          <a:blip r:embed="rId1"/>
          <a:srcRect b="17801"/>
          <a:stretch>
            <a:fillRect/>
          </a:stretch>
        </p:blipFill>
        <p:spPr>
          <a:xfrm>
            <a:off x="814388" y="828675"/>
            <a:ext cx="7243762" cy="3411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文本框 4"/>
          <p:cNvSpPr txBox="1"/>
          <p:nvPr/>
        </p:nvSpPr>
        <p:spPr>
          <a:xfrm>
            <a:off x="2228850" y="4373563"/>
            <a:ext cx="1331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只舍不入法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文本框 5"/>
          <p:cNvSpPr txBox="1"/>
          <p:nvPr/>
        </p:nvSpPr>
        <p:spPr>
          <a:xfrm>
            <a:off x="5884863" y="4373563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四舍五入法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2" name="文本框 6"/>
          <p:cNvSpPr txBox="1"/>
          <p:nvPr/>
        </p:nvSpPr>
        <p:spPr>
          <a:xfrm>
            <a:off x="1984375" y="4764088"/>
            <a:ext cx="1971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量化误差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∆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= 1/8 V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3" name="文本框 7"/>
          <p:cNvSpPr txBox="1"/>
          <p:nvPr/>
        </p:nvSpPr>
        <p:spPr>
          <a:xfrm>
            <a:off x="5502275" y="4764088"/>
            <a:ext cx="2098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量化误差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∆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= 1/15 V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0" grpId="1"/>
      <p:bldP spid="37891" grpId="0"/>
      <p:bldP spid="37891" grpId="1"/>
      <p:bldP spid="37892" grpId="0"/>
      <p:bldP spid="37892" grpId="1"/>
      <p:bldP spid="37893" grpId="0"/>
      <p:bldP spid="3789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文本框 1"/>
          <p:cNvSpPr txBox="1"/>
          <p:nvPr/>
        </p:nvSpPr>
        <p:spPr>
          <a:xfrm>
            <a:off x="709613" y="635000"/>
            <a:ext cx="22447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1.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采样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-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保持电路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38914" name="图片 1947" descr="11-3-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35" t="4900"/>
          <a:stretch>
            <a:fillRect/>
          </a:stretch>
        </p:blipFill>
        <p:spPr>
          <a:xfrm>
            <a:off x="4571683" y="692785"/>
            <a:ext cx="4113212" cy="2144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文本框 2"/>
          <p:cNvSpPr txBox="1"/>
          <p:nvPr/>
        </p:nvSpPr>
        <p:spPr>
          <a:xfrm>
            <a:off x="957263" y="2300288"/>
            <a:ext cx="17637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 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取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样阶段</a:t>
            </a:r>
            <a:endParaRPr lang="zh-CN" altLang="zh-CN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6" name="文本框 3"/>
          <p:cNvSpPr txBox="1"/>
          <p:nvPr/>
        </p:nvSpPr>
        <p:spPr>
          <a:xfrm>
            <a:off x="812800" y="957263"/>
            <a:ext cx="3462338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采样-保持电路的核心为比例积分电路，其中MOS管T为采样开关，受采样信号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的控制。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7" name="文本框 4"/>
          <p:cNvSpPr txBox="1"/>
          <p:nvPr/>
        </p:nvSpPr>
        <p:spPr>
          <a:xfrm>
            <a:off x="811213" y="2779713"/>
            <a:ext cx="5473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为高电平时，T导通，采样-保持电路开始采样。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8" name="文本框 5"/>
          <p:cNvSpPr txBox="1"/>
          <p:nvPr/>
        </p:nvSpPr>
        <p:spPr>
          <a:xfrm>
            <a:off x="871538" y="3148013"/>
            <a:ext cx="6362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设积分器的初始电压为0，则采样开始后积分器的输出电压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8919" name="对象 -2147481946"/>
          <p:cNvGraphicFramePr>
            <a:graphicFrameLocks noChangeAspect="1"/>
          </p:cNvGraphicFramePr>
          <p:nvPr/>
        </p:nvGraphicFramePr>
        <p:xfrm>
          <a:off x="3451225" y="3624263"/>
          <a:ext cx="17827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1066800" imgH="393700" progId="Equation.3">
                  <p:embed/>
                </p:oleObj>
              </mc:Choice>
              <mc:Fallback>
                <p:oleObj name="" r:id="rId3" imgW="1066800" imgH="3937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1225" y="3624263"/>
                        <a:ext cx="1782763" cy="65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文本框 6"/>
          <p:cNvSpPr txBox="1"/>
          <p:nvPr/>
        </p:nvSpPr>
        <p:spPr>
          <a:xfrm>
            <a:off x="1017588" y="4389438"/>
            <a:ext cx="6985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受到比例电路的限制，采样-保持电路的输出电压最高可以达到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8921" name="对象 -2147481945"/>
          <p:cNvGraphicFramePr>
            <a:graphicFrameLocks noChangeAspect="1"/>
          </p:cNvGraphicFramePr>
          <p:nvPr/>
        </p:nvGraphicFramePr>
        <p:xfrm>
          <a:off x="3594100" y="4757738"/>
          <a:ext cx="13350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5" imgW="685800" imgH="381000" progId="Equation.3">
                  <p:embed/>
                </p:oleObj>
              </mc:Choice>
              <mc:Fallback>
                <p:oleObj name="" r:id="rId5" imgW="685800" imgH="3810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4100" y="4757738"/>
                        <a:ext cx="1335088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文本框 8"/>
          <p:cNvSpPr txBox="1"/>
          <p:nvPr/>
        </p:nvSpPr>
        <p:spPr>
          <a:xfrm>
            <a:off x="957263" y="5500688"/>
            <a:ext cx="78501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若取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R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=R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，并且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t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足够长，则采样过程结束时，采样-保持电路的输出电压         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8923" name="对象 -2147481943"/>
          <p:cNvGraphicFramePr>
            <a:graphicFrameLocks noChangeAspect="1"/>
          </p:cNvGraphicFramePr>
          <p:nvPr/>
        </p:nvGraphicFramePr>
        <p:xfrm>
          <a:off x="3684588" y="5810250"/>
          <a:ext cx="11207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7" imgW="482600" imgH="190500" progId="Equation.3">
                  <p:embed/>
                </p:oleObj>
              </mc:Choice>
              <mc:Fallback>
                <p:oleObj name="" r:id="rId7" imgW="482600" imgH="1905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84588" y="5810250"/>
                        <a:ext cx="1120775" cy="449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1270"/>
          <p:cNvSpPr/>
          <p:nvPr/>
        </p:nvSpPr>
        <p:spPr>
          <a:xfrm>
            <a:off x="3451225" y="5810250"/>
            <a:ext cx="1479550" cy="4492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  <p:bldP spid="38913" grpId="1"/>
      <p:bldP spid="38916" grpId="0"/>
      <p:bldP spid="38916" grpId="1"/>
      <p:bldP spid="38915" grpId="0"/>
      <p:bldP spid="38915" grpId="1"/>
      <p:bldP spid="38917" grpId="0"/>
      <p:bldP spid="38917" grpId="1"/>
      <p:bldP spid="38918" grpId="0"/>
      <p:bldP spid="38918" grpId="1"/>
      <p:bldP spid="38920" grpId="0"/>
      <p:bldP spid="38920" grpId="1"/>
      <p:bldP spid="38922" grpId="0"/>
      <p:bldP spid="38922" grpId="1"/>
      <p:bldP spid="6" grpId="0" bldLvl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7" name="图片 33793"/>
          <p:cNvPicPr>
            <a:picLocks noChangeAspect="1"/>
          </p:cNvPicPr>
          <p:nvPr/>
        </p:nvPicPr>
        <p:blipFill>
          <a:blip r:embed="rId1"/>
          <a:srcRect b="19432"/>
          <a:stretch>
            <a:fillRect/>
          </a:stretch>
        </p:blipFill>
        <p:spPr>
          <a:xfrm>
            <a:off x="920750" y="2062163"/>
            <a:ext cx="7685088" cy="3360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8" name="图片 33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614363"/>
            <a:ext cx="4735512" cy="1387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图片 337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88" y="803275"/>
            <a:ext cx="1133475" cy="100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11270"/>
          <p:cNvSpPr/>
          <p:nvPr/>
        </p:nvSpPr>
        <p:spPr>
          <a:xfrm>
            <a:off x="4424363" y="1354138"/>
            <a:ext cx="989012" cy="3286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1598613" y="2325688"/>
            <a:ext cx="3394075" cy="2330450"/>
          </a:xfrm>
          <a:prstGeom prst="rect">
            <a:avLst/>
          </a:prstGeom>
          <a:solidFill>
            <a:srgbClr val="7F7F7F">
              <a:alpha val="25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7185025" y="3773488"/>
            <a:ext cx="836613" cy="3286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6013" y="5305425"/>
            <a:ext cx="37322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,v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保持上一次的采样值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6013" y="5757863"/>
            <a:ext cx="32781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=1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采样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2950" y="5757863"/>
            <a:ext cx="2711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应用：多通道同步采样时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59375" y="206216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驱动和隔离！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>
            <a:stCxn id="8" idx="1"/>
          </p:cNvCxnSpPr>
          <p:nvPr/>
        </p:nvCxnSpPr>
        <p:spPr>
          <a:xfrm flipH="1">
            <a:off x="2482850" y="2246313"/>
            <a:ext cx="2676525" cy="10382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1"/>
          </p:cNvCxnSpPr>
          <p:nvPr/>
        </p:nvCxnSpPr>
        <p:spPr>
          <a:xfrm flipH="1">
            <a:off x="4283075" y="2276475"/>
            <a:ext cx="865188" cy="8651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8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" grpId="0" bldLvl="0" animBg="1"/>
      <p:bldP spid="2" grpId="1" animBg="1"/>
      <p:bldP spid="3" grpId="0" bldLvl="0" animBg="1"/>
      <p:bldP spid="3" grpId="1" animBg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框 1"/>
          <p:cNvSpPr txBox="1"/>
          <p:nvPr/>
        </p:nvSpPr>
        <p:spPr>
          <a:xfrm>
            <a:off x="709613" y="642938"/>
            <a:ext cx="225107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2.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量化与编码电路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62" name="文本框 2"/>
          <p:cNvSpPr txBox="1"/>
          <p:nvPr/>
        </p:nvSpPr>
        <p:spPr>
          <a:xfrm>
            <a:off x="914400" y="3581400"/>
            <a:ext cx="183991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并联比较型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0963" name="图片 1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0" y="4235450"/>
            <a:ext cx="754063" cy="16319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0964" name="对象 -2147481936"/>
          <p:cNvGraphicFramePr/>
          <p:nvPr/>
        </p:nvGraphicFramePr>
        <p:xfrm>
          <a:off x="3810000" y="849313"/>
          <a:ext cx="4965700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2" imgW="5473700" imgH="4991100" progId="Visio.Drawing.11">
                  <p:embed/>
                </p:oleObj>
              </mc:Choice>
              <mc:Fallback>
                <p:oleObj name="" r:id="rId2" imgW="5473700" imgH="4991100" progId="Visio.Drawing.11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0" y="849313"/>
                        <a:ext cx="4965700" cy="5311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对象 4"/>
          <p:cNvGraphicFramePr/>
          <p:nvPr/>
        </p:nvGraphicFramePr>
        <p:xfrm>
          <a:off x="830263" y="1200150"/>
          <a:ext cx="2979737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4" imgW="4448175" imgH="2390775" progId="Paint.Picture">
                  <p:embed/>
                </p:oleObj>
              </mc:Choice>
              <mc:Fallback>
                <p:oleObj name="" r:id="rId4" imgW="4448175" imgH="2390775" progId="Paint.Picture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263" y="1200150"/>
                        <a:ext cx="2979737" cy="212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矩形 11270"/>
          <p:cNvSpPr/>
          <p:nvPr/>
        </p:nvSpPr>
        <p:spPr>
          <a:xfrm>
            <a:off x="4652963" y="790575"/>
            <a:ext cx="427037" cy="5264150"/>
          </a:xfrm>
          <a:prstGeom prst="rect">
            <a:avLst/>
          </a:prstGeom>
          <a:solidFill>
            <a:srgbClr val="7F7F7F">
              <a:alpha val="25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47925" y="5140325"/>
          <a:ext cx="17208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6" imgW="1524000" imgH="393700" progId="Equation.KSEE3">
                  <p:embed/>
                </p:oleObj>
              </mc:Choice>
              <mc:Fallback>
                <p:oleObj name="" r:id="rId6" imgW="1524000" imgH="393700" progId="Equation.KSEE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47925" y="5140325"/>
                        <a:ext cx="17208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168775" y="5362575"/>
            <a:ext cx="57626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矩形 11270"/>
          <p:cNvSpPr/>
          <p:nvPr/>
        </p:nvSpPr>
        <p:spPr>
          <a:xfrm>
            <a:off x="5216525" y="1041400"/>
            <a:ext cx="563563" cy="4737100"/>
          </a:xfrm>
          <a:prstGeom prst="rect">
            <a:avLst/>
          </a:prstGeom>
          <a:solidFill>
            <a:srgbClr val="7F7F7F">
              <a:alpha val="25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" name="矩形 11270"/>
          <p:cNvSpPr/>
          <p:nvPr/>
        </p:nvSpPr>
        <p:spPr>
          <a:xfrm>
            <a:off x="6575425" y="2243138"/>
            <a:ext cx="889000" cy="2279650"/>
          </a:xfrm>
          <a:prstGeom prst="rect">
            <a:avLst/>
          </a:prstGeom>
          <a:solidFill>
            <a:srgbClr val="7F7F7F">
              <a:alpha val="25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54413" y="4557713"/>
          <a:ext cx="544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8" imgW="482600" imgH="393700" progId="Equation.KSEE3">
                  <p:embed/>
                </p:oleObj>
              </mc:Choice>
              <mc:Fallback>
                <p:oleObj name="" r:id="rId8" imgW="482600" imgH="393700" progId="Equation.KSEE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4413" y="4557713"/>
                        <a:ext cx="5445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4227513" y="4779963"/>
            <a:ext cx="57626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227513" y="4164013"/>
            <a:ext cx="57626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24263" y="3941763"/>
          <a:ext cx="544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0" imgW="482600" imgH="393700" progId="Equation.KSEE3">
                  <p:embed/>
                </p:oleObj>
              </mc:Choice>
              <mc:Fallback>
                <p:oleObj name="" r:id="rId10" imgW="482600" imgH="3937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24263" y="3941763"/>
                        <a:ext cx="5445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24263" y="3411538"/>
          <a:ext cx="5445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2" imgW="482600" imgH="393700" progId="Equation.KSEE3">
                  <p:embed/>
                </p:oleObj>
              </mc:Choice>
              <mc:Fallback>
                <p:oleObj name="" r:id="rId12" imgW="482600" imgH="3937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24263" y="3411538"/>
                        <a:ext cx="5445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/>
          <p:cNvCxnSpPr>
            <a:stCxn id="13" idx="0"/>
          </p:cNvCxnSpPr>
          <p:nvPr/>
        </p:nvCxnSpPr>
        <p:spPr>
          <a:xfrm flipV="1">
            <a:off x="3895725" y="1701800"/>
            <a:ext cx="965200" cy="17097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40961" grpId="0"/>
      <p:bldP spid="40961" grpId="1"/>
      <p:bldP spid="40962" grpId="0"/>
      <p:bldP spid="40962" grpId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1987" name="对象 1"/>
          <p:cNvGraphicFramePr/>
          <p:nvPr/>
        </p:nvGraphicFramePr>
        <p:xfrm>
          <a:off x="1457325" y="1030288"/>
          <a:ext cx="5611813" cy="315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096250" imgH="4162425" progId="Paint.Picture">
                  <p:embed/>
                </p:oleObj>
              </mc:Choice>
              <mc:Fallback>
                <p:oleObj name="" r:id="rId1" imgW="8096250" imgH="4162425" progId="Paint.Picture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7325" y="1030288"/>
                        <a:ext cx="5611813" cy="3157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8" name="文本框 3"/>
          <p:cNvSpPr txBox="1"/>
          <p:nvPr/>
        </p:nvSpPr>
        <p:spPr>
          <a:xfrm>
            <a:off x="827088" y="4549775"/>
            <a:ext cx="7523162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优点：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并联比较型A/D转换器只需要一次比较，就可以将模拟量转换为数字量，是目前所有A/D转换器中速度最快的，每秒可以转换千万次以上。因此，并联比较型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转换器也称为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Flash A/D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转换器。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989" name="文本框 1"/>
          <p:cNvSpPr txBox="1"/>
          <p:nvPr/>
        </p:nvSpPr>
        <p:spPr>
          <a:xfrm>
            <a:off x="2365375" y="606425"/>
            <a:ext cx="38496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并联比较型A/D转换器工作原理分析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9700" name="图片 1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025" y="915988"/>
            <a:ext cx="754063" cy="163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1"/>
          <p:cNvSpPr txBox="1"/>
          <p:nvPr/>
        </p:nvSpPr>
        <p:spPr>
          <a:xfrm>
            <a:off x="1109663" y="5886450"/>
            <a:ext cx="3171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缺点：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电路复杂，成本很高。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827088" y="4270375"/>
            <a:ext cx="4070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并联比较型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转换器优缺点分析：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75" y="3165475"/>
            <a:ext cx="1022350" cy="1022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1989" grpId="0"/>
      <p:bldP spid="41988" grpId="0"/>
      <p:bldP spid="41988" grpId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5" name="图片 358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0" y="5221288"/>
            <a:ext cx="4883150" cy="84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6" name="图片 35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4989513"/>
            <a:ext cx="1157287" cy="5826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1991" name="对象 1"/>
          <p:cNvGraphicFramePr/>
          <p:nvPr/>
        </p:nvGraphicFramePr>
        <p:xfrm>
          <a:off x="852488" y="5703888"/>
          <a:ext cx="1631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2933700" imgH="1571625" progId="Paint.Picture">
                  <p:embed/>
                </p:oleObj>
              </mc:Choice>
              <mc:Fallback>
                <p:oleObj name="" r:id="rId3" imgW="2933700" imgH="1571625" progId="Paint.Picture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5703888"/>
                        <a:ext cx="163195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644775" y="4568825"/>
            <a:ext cx="3927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Semi-flash A/D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转换器电路结构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4275" y="619125"/>
            <a:ext cx="5387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位：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7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个比较器，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7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位寄存器，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8-3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线优先编码器。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4275" y="987425"/>
            <a:ext cx="58070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15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个比较器，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15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位寄存器，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16-4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线优先编码器。</a:t>
            </a:r>
            <a:endParaRPr lang="zh-CN" altLang="en-US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4275" y="1355725"/>
            <a:ext cx="62261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8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255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个比较器，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255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位寄存器，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256-8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线优先编码器。</a:t>
            </a:r>
            <a:endParaRPr lang="zh-CN" altLang="en-US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43016" name="对象 -2147482624"/>
          <p:cNvGraphicFramePr/>
          <p:nvPr/>
        </p:nvGraphicFramePr>
        <p:xfrm>
          <a:off x="1128713" y="1724025"/>
          <a:ext cx="6630987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5" imgW="4343400" imgH="1697990" progId="Visio.Drawing.11">
                  <p:embed/>
                </p:oleObj>
              </mc:Choice>
              <mc:Fallback>
                <p:oleObj name="" r:id="rId5" imgW="4343400" imgH="1697990" progId="Visio.Drawing.11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8713" y="1724025"/>
                        <a:ext cx="6630987" cy="2727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09" name="图片 1972" descr="天平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282700"/>
            <a:ext cx="3117850" cy="15017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3010" name="对象 1"/>
          <p:cNvGraphicFramePr/>
          <p:nvPr/>
        </p:nvGraphicFramePr>
        <p:xfrm>
          <a:off x="4664075" y="765175"/>
          <a:ext cx="3735388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" imgW="4791075" imgH="3000375" progId="Paint.Picture">
                  <p:embed/>
                </p:oleObj>
              </mc:Choice>
              <mc:Fallback>
                <p:oleObj name="" r:id="rId2" imgW="4791075" imgH="3000375" progId="Paint.Picture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64075" y="765175"/>
                        <a:ext cx="3735388" cy="201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文本框 2"/>
          <p:cNvSpPr txBox="1"/>
          <p:nvPr/>
        </p:nvSpPr>
        <p:spPr>
          <a:xfrm>
            <a:off x="895350" y="668338"/>
            <a:ext cx="1839913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反馈比较型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3012" name="图片 36866"/>
          <p:cNvPicPr>
            <a:picLocks noChangeAspect="1"/>
          </p:cNvPicPr>
          <p:nvPr/>
        </p:nvPicPr>
        <p:blipFill>
          <a:blip r:embed="rId4"/>
          <a:srcRect b="13072"/>
          <a:stretch>
            <a:fillRect/>
          </a:stretch>
        </p:blipFill>
        <p:spPr>
          <a:xfrm>
            <a:off x="692150" y="3422650"/>
            <a:ext cx="4054475" cy="213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3" name="矩形 36867"/>
          <p:cNvSpPr/>
          <p:nvPr/>
        </p:nvSpPr>
        <p:spPr>
          <a:xfrm>
            <a:off x="1846263" y="5562600"/>
            <a:ext cx="12160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(a) </a:t>
            </a: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计数型</a:t>
            </a:r>
            <a:endParaRPr lang="en-US" altLang="zh-CN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4" name="图片 37889"/>
          <p:cNvPicPr>
            <a:picLocks noChangeAspect="1"/>
          </p:cNvPicPr>
          <p:nvPr/>
        </p:nvPicPr>
        <p:blipFill>
          <a:blip r:embed="rId5"/>
          <a:srcRect b="8702"/>
          <a:stretch>
            <a:fillRect/>
          </a:stretch>
        </p:blipFill>
        <p:spPr>
          <a:xfrm>
            <a:off x="5068888" y="3098800"/>
            <a:ext cx="3687762" cy="2746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5" name="文本框 1"/>
          <p:cNvSpPr txBox="1"/>
          <p:nvPr/>
        </p:nvSpPr>
        <p:spPr>
          <a:xfrm>
            <a:off x="5781675" y="5845175"/>
            <a:ext cx="27400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(b)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逐次渐近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(SAR)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型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800" y="1209675"/>
            <a:ext cx="7381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x=13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9575" y="1577975"/>
            <a:ext cx="323850" cy="11985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8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4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1" grpId="1"/>
      <p:bldP spid="43013" grpId="0"/>
      <p:bldP spid="43013" grpId="1"/>
      <p:bldP spid="43015" grpId="0"/>
      <p:bldP spid="43015" grpId="1"/>
      <p:bldP spid="2" grpId="0"/>
      <p:bldP spid="2" grpId="1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AutoShape 10"/>
          <p:cNvSpPr/>
          <p:nvPr/>
        </p:nvSpPr>
        <p:spPr>
          <a:xfrm>
            <a:off x="2682875" y="1331913"/>
            <a:ext cx="3090863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" name="Rectangle 9"/>
          <p:cNvSpPr/>
          <p:nvPr/>
        </p:nvSpPr>
        <p:spPr>
          <a:xfrm>
            <a:off x="2898775" y="1338263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9.1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数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模转换器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51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765175"/>
            <a:ext cx="1946275" cy="548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Text Box 3"/>
          <p:cNvSpPr txBox="1"/>
          <p:nvPr/>
        </p:nvSpPr>
        <p:spPr>
          <a:xfrm>
            <a:off x="536575" y="2781300"/>
            <a:ext cx="723900" cy="172402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/>
          <a:p>
            <a:pPr marR="0" defTabSz="914400">
              <a:lnSpc>
                <a:spcPct val="110000"/>
              </a:lnSpc>
              <a:buClrTx/>
              <a:buSzTx/>
              <a:defRPr/>
            </a:pPr>
            <a:r>
              <a:rPr kumimoji="0" lang="zh-CN" altLang="en-US" sz="3200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本章内容</a:t>
            </a:r>
            <a:endParaRPr kumimoji="0" lang="zh-CN" altLang="en-US" sz="3200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5125" name="Picture 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90805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Picture 20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484313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Picture 2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4292600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Picture 25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01332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Picture 21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05038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22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241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23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5718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2" name="AutoShape 29"/>
          <p:cNvSpPr/>
          <p:nvPr/>
        </p:nvSpPr>
        <p:spPr>
          <a:xfrm>
            <a:off x="2898775" y="2273300"/>
            <a:ext cx="305752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3" name="Rectangle 28"/>
          <p:cNvSpPr/>
          <p:nvPr/>
        </p:nvSpPr>
        <p:spPr>
          <a:xfrm>
            <a:off x="3167063" y="2324100"/>
            <a:ext cx="2519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9.2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数转换器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134" name="AutoShape 29"/>
          <p:cNvSpPr/>
          <p:nvPr/>
        </p:nvSpPr>
        <p:spPr>
          <a:xfrm>
            <a:off x="2863850" y="4819650"/>
            <a:ext cx="3240088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5" name="Rectangle 28"/>
          <p:cNvSpPr/>
          <p:nvPr/>
        </p:nvSpPr>
        <p:spPr>
          <a:xfrm>
            <a:off x="3224213" y="4819650"/>
            <a:ext cx="2519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本章小结，习题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AutoShape 29"/>
          <p:cNvSpPr/>
          <p:nvPr/>
        </p:nvSpPr>
        <p:spPr>
          <a:xfrm>
            <a:off x="2986405" y="3255645"/>
            <a:ext cx="2617470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28"/>
          <p:cNvSpPr/>
          <p:nvPr/>
        </p:nvSpPr>
        <p:spPr>
          <a:xfrm>
            <a:off x="3131820" y="3306445"/>
            <a:ext cx="22828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9.3 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设计实践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对象 5"/>
          <p:cNvGraphicFramePr/>
          <p:nvPr/>
        </p:nvGraphicFramePr>
        <p:xfrm>
          <a:off x="1673225" y="584200"/>
          <a:ext cx="7086600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8343900" imgH="7562850" progId="Paint.Picture">
                  <p:embed/>
                </p:oleObj>
              </mc:Choice>
              <mc:Fallback>
                <p:oleObj name="" r:id="rId1" imgW="8343900" imgH="7562850" progId="Paint.Picture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3225" y="584200"/>
                        <a:ext cx="7086600" cy="568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88938" y="1765300"/>
            <a:ext cx="20716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转换开始前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=0):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2425" y="2133600"/>
            <a:ext cx="2044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=000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70250" y="3706813"/>
            <a:ext cx="9239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=0/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950" y="2495550"/>
            <a:ext cx="28844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0000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975" y="3162300"/>
            <a:ext cx="2152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转换开始后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=1)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5" name="对象 14"/>
          <p:cNvGraphicFramePr/>
          <p:nvPr/>
        </p:nvGraphicFramePr>
        <p:xfrm>
          <a:off x="282575" y="5294313"/>
          <a:ext cx="1301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1371600" imgH="542925" progId="Paint.Picture">
                  <p:embed/>
                </p:oleObj>
              </mc:Choice>
              <mc:Fallback>
                <p:oleObj name="" r:id="rId3" imgW="1371600" imgH="542925" progId="Paint.Picture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" y="5294313"/>
                        <a:ext cx="130175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61950" y="3530600"/>
            <a:ext cx="2044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950" y="3898900"/>
            <a:ext cx="2044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7188" y="4267200"/>
            <a:ext cx="2044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(3) 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10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1950" y="4635500"/>
            <a:ext cx="2300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(4) 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endParaRPr lang="en-US" altLang="zh-CN" baseline="-25000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5025" y="2679700"/>
            <a:ext cx="1738313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0 0  0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85025" y="3492500"/>
            <a:ext cx="1574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0 0 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0  0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85025" y="3787775"/>
            <a:ext cx="1574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0 0  0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0</a:t>
            </a:r>
            <a:endParaRPr lang="en-US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85025" y="4140200"/>
            <a:ext cx="1574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0 0  0 0 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矩形 11270"/>
          <p:cNvSpPr/>
          <p:nvPr/>
        </p:nvSpPr>
        <p:spPr>
          <a:xfrm>
            <a:off x="1822450" y="5578475"/>
            <a:ext cx="530225" cy="2603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83475" y="584200"/>
            <a:ext cx="1225550" cy="646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保持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置零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4325" y="939800"/>
            <a:ext cx="596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x=5</a:t>
            </a:r>
            <a:endParaRPr lang="en-US" altLang="zh-CN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9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9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0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3" grpId="0"/>
      <p:bldP spid="13" grpId="1"/>
      <p:bldP spid="14" grpId="0"/>
      <p:bldP spid="14" grpId="1"/>
      <p:bldP spid="12" grpId="0"/>
      <p:bldP spid="12" grpId="1"/>
      <p:bldP spid="16" grpId="0"/>
      <p:bldP spid="16" grpId="1"/>
      <p:bldP spid="20" grpId="0"/>
      <p:bldP spid="20" grpId="1"/>
      <p:bldP spid="17" grpId="0"/>
      <p:bldP spid="17" grpId="1"/>
      <p:bldP spid="24" grpId="0"/>
      <p:bldP spid="24" grpId="1"/>
      <p:bldP spid="22" grpId="0"/>
      <p:bldP spid="22" grpId="1"/>
      <p:bldP spid="23" grpId="0"/>
      <p:bldP spid="23" grpId="1"/>
      <p:bldP spid="18" grpId="0"/>
      <p:bldP spid="18" grpId="1"/>
      <p:bldP spid="19" grpId="0"/>
      <p:bldP spid="19" grpId="1"/>
      <p:bldP spid="27" grpId="0" bldLvl="0" animBg="1"/>
      <p:bldP spid="27" grpId="1" animBg="1"/>
      <p:bldP spid="28" grpId="0"/>
      <p:bldP spid="28" grpId="1"/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图片 409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438" y="2392363"/>
            <a:ext cx="4054475" cy="8302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59" name="对象 -2147481919"/>
          <p:cNvGraphicFramePr/>
          <p:nvPr/>
        </p:nvGraphicFramePr>
        <p:xfrm>
          <a:off x="516890" y="3284855"/>
          <a:ext cx="4687888" cy="295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2" imgW="5791200" imgH="4165600" progId="Visio.Drawing.11">
                  <p:embed/>
                </p:oleObj>
              </mc:Choice>
              <mc:Fallback>
                <p:oleObj name="" r:id="rId2" imgW="5791200" imgH="4165600" progId="Visio.Drawing.11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6890" y="3284855"/>
                        <a:ext cx="4687888" cy="2957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对象 -2147481918"/>
          <p:cNvGraphicFramePr>
            <a:graphicFrameLocks noChangeAspect="1"/>
          </p:cNvGraphicFramePr>
          <p:nvPr/>
        </p:nvGraphicFramePr>
        <p:xfrm>
          <a:off x="5324475" y="3933825"/>
          <a:ext cx="34210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4" imgW="1991360" imgH="1191260" progId="Visio.Drawing.11">
                  <p:embed/>
                </p:oleObj>
              </mc:Choice>
              <mc:Fallback>
                <p:oleObj name="" r:id="rId4" imgW="1991360" imgH="1191260" progId="Visio.Drawing.11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4475" y="3933825"/>
                        <a:ext cx="3421063" cy="1933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57738" y="619125"/>
            <a:ext cx="2840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SAR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型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转换器总结：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57738" y="987425"/>
            <a:ext cx="3973512" cy="1338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电路复杂程度远低于并联比较型；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转换速度仅次于并联比较型；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是目前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转换器的主流产品。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082" name="文本框 3"/>
          <p:cNvSpPr txBox="1"/>
          <p:nvPr/>
        </p:nvSpPr>
        <p:spPr>
          <a:xfrm>
            <a:off x="620713" y="574675"/>
            <a:ext cx="198278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713" y="911225"/>
            <a:ext cx="37861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*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 根据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SAR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转换器的工作原理，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将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SAR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转换器扩展为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SAR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型A/D转换器。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205095" y="2420303"/>
          <a:ext cx="376555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6" imgW="4886325" imgH="1647825" progId="Paint.Picture">
                  <p:embed/>
                </p:oleObj>
              </mc:Choice>
              <mc:Fallback>
                <p:oleObj name="" r:id="rId6" imgW="4886325" imgH="1647825" progId="Paint.Picture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5095" y="2420303"/>
                        <a:ext cx="3765550" cy="1298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2" grpId="1"/>
      <p:bldP spid="4" grpId="0"/>
      <p:bldP spid="4" grpId="1"/>
      <p:bldP spid="3" grpId="0"/>
      <p:bldP spid="3" grpId="1"/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文本框 3"/>
          <p:cNvSpPr txBox="1"/>
          <p:nvPr/>
        </p:nvSpPr>
        <p:spPr>
          <a:xfrm>
            <a:off x="749300" y="4557713"/>
            <a:ext cx="19827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083" name="文本框 4"/>
          <p:cNvSpPr txBox="1"/>
          <p:nvPr/>
        </p:nvSpPr>
        <p:spPr>
          <a:xfrm>
            <a:off x="749300" y="4960938"/>
            <a:ext cx="7454900" cy="1338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 在A/D转换过程中，取样-保持电路的作用是？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9-3. 量化有哪两种方案，量化误差各为多少？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9-4. 并联比较型A/D转换器是否需要外加取样保持电路？试分析说明。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47700" y="555625"/>
          <a:ext cx="8172450" cy="388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" imgW="11487150" imgH="6219825" progId="Paint.Picture">
                  <p:embed/>
                </p:oleObj>
              </mc:Choice>
              <mc:Fallback>
                <p:oleObj name="" r:id="rId1" imgW="11487150" imgH="6219825" progId="Paint.Picture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7700" y="555625"/>
                        <a:ext cx="8172450" cy="3881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2" grpId="1"/>
      <p:bldP spid="46083" grpId="0"/>
      <p:bldP spid="4608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41985"/>
          <p:cNvPicPr>
            <a:picLocks noChangeAspect="1"/>
          </p:cNvPicPr>
          <p:nvPr/>
        </p:nvPicPr>
        <p:blipFill>
          <a:blip r:embed="rId1"/>
          <a:srcRect b="9512"/>
          <a:stretch>
            <a:fillRect/>
          </a:stretch>
        </p:blipFill>
        <p:spPr>
          <a:xfrm>
            <a:off x="658813" y="1166813"/>
            <a:ext cx="5357812" cy="3897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文本框 2"/>
          <p:cNvSpPr txBox="1"/>
          <p:nvPr/>
        </p:nvSpPr>
        <p:spPr>
          <a:xfrm>
            <a:off x="658813" y="608013"/>
            <a:ext cx="291941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双积分型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07" name="文本框 1"/>
          <p:cNvSpPr txBox="1"/>
          <p:nvPr/>
        </p:nvSpPr>
        <p:spPr>
          <a:xfrm>
            <a:off x="6178550" y="668338"/>
            <a:ext cx="2528888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正向积分时间为T</a:t>
            </a:r>
            <a:r>
              <a:rPr lang="zh-CN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，正向积分完成后积分器的输出电压为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7108" name="对象 -2147481872"/>
          <p:cNvGraphicFramePr>
            <a:graphicFrameLocks noChangeAspect="1"/>
          </p:cNvGraphicFramePr>
          <p:nvPr/>
        </p:nvGraphicFramePr>
        <p:xfrm>
          <a:off x="6691313" y="2124075"/>
          <a:ext cx="1766887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2" imgW="1104900" imgH="812800" progId="Equation.3">
                  <p:embed/>
                </p:oleObj>
              </mc:Choice>
              <mc:Fallback>
                <p:oleObj name="" r:id="rId2" imgW="1104900" imgH="8128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91313" y="2124075"/>
                        <a:ext cx="1766887" cy="1306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文本框 2"/>
          <p:cNvSpPr txBox="1"/>
          <p:nvPr/>
        </p:nvSpPr>
        <p:spPr>
          <a:xfrm>
            <a:off x="6354763" y="3498850"/>
            <a:ext cx="243998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设反向积分时间为T</a:t>
            </a:r>
            <a:r>
              <a:rPr lang="zh-CN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，则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7110" name="对象 -2147481871"/>
          <p:cNvGraphicFramePr>
            <a:graphicFrameLocks noChangeAspect="1"/>
          </p:cNvGraphicFramePr>
          <p:nvPr/>
        </p:nvGraphicFramePr>
        <p:xfrm>
          <a:off x="5621338" y="4649788"/>
          <a:ext cx="32988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4" imgW="2044700" imgH="393700" progId="Equation.3">
                  <p:embed/>
                </p:oleObj>
              </mc:Choice>
              <mc:Fallback>
                <p:oleObj name="" r:id="rId4" imgW="2044700" imgH="393700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21338" y="4649788"/>
                        <a:ext cx="3298825" cy="636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文本框 4"/>
          <p:cNvSpPr txBox="1"/>
          <p:nvPr/>
        </p:nvSpPr>
        <p:spPr>
          <a:xfrm>
            <a:off x="5697538" y="5649913"/>
            <a:ext cx="1647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由上式解得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7112" name="对象 -2147481911"/>
          <p:cNvGraphicFramePr>
            <a:graphicFrameLocks noChangeAspect="1"/>
          </p:cNvGraphicFramePr>
          <p:nvPr/>
        </p:nvGraphicFramePr>
        <p:xfrm>
          <a:off x="7500938" y="5446713"/>
          <a:ext cx="1293812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6" imgW="723900" imgH="431800" progId="Equation.3">
                  <p:embed/>
                </p:oleObj>
              </mc:Choice>
              <mc:Fallback>
                <p:oleObj name="" r:id="rId6" imgW="723900" imgH="4318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0938" y="5446713"/>
                        <a:ext cx="1293812" cy="776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文本框 6"/>
          <p:cNvSpPr txBox="1"/>
          <p:nvPr/>
        </p:nvSpPr>
        <p:spPr>
          <a:xfrm>
            <a:off x="801688" y="5181600"/>
            <a:ext cx="48196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由上式看出，反向积分时间T2与输入电压成正比。输入电压越高，反向积分时间越长。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8016875" y="5478463"/>
            <a:ext cx="555625" cy="7445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  <p:bldP spid="47106" grpId="1"/>
      <p:bldP spid="47107" grpId="0"/>
      <p:bldP spid="47107" grpId="1"/>
      <p:bldP spid="47109" grpId="0"/>
      <p:bldP spid="47109" grpId="1"/>
      <p:bldP spid="47111" grpId="0"/>
      <p:bldP spid="47111" grpId="1"/>
      <p:bldP spid="47113" grpId="0"/>
      <p:bldP spid="47113" grpId="1"/>
      <p:bldP spid="3" grpId="0" bldLvl="0" animBg="1"/>
      <p:bldP spid="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29" name="图片 2021" descr="11-3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8200" y="584200"/>
            <a:ext cx="2805113" cy="4164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0" name="文本框 7"/>
          <p:cNvSpPr txBox="1"/>
          <p:nvPr/>
        </p:nvSpPr>
        <p:spPr>
          <a:xfrm>
            <a:off x="704850" y="1741488"/>
            <a:ext cx="464502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由于计数值与</a:t>
            </a:r>
            <a:r>
              <a:rPr lang="zh-CN" altLang="zh-CN" i="1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T</a:t>
            </a:r>
            <a:r>
              <a:rPr lang="zh-CN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成正比，而</a:t>
            </a:r>
            <a:r>
              <a:rPr lang="zh-CN" altLang="zh-CN" i="1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T</a:t>
            </a:r>
            <a:r>
              <a:rPr lang="zh-CN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与输入电压成正比，所以计数值自然也与输入电压成正比，从而将输入模拟电压转换成与之成正比的数字量，实现了A/D转换。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131" name="文本框 8"/>
          <p:cNvSpPr txBox="1"/>
          <p:nvPr/>
        </p:nvSpPr>
        <p:spPr>
          <a:xfrm>
            <a:off x="704850" y="533400"/>
            <a:ext cx="44196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若在反向积分时间</a:t>
            </a:r>
            <a:r>
              <a:rPr lang="zh-CN" altLang="zh-CN" i="1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T</a:t>
            </a:r>
            <a:r>
              <a:rPr lang="zh-CN" altLang="zh-CN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内通过计数器对固定频率的时钟源</a:t>
            </a:r>
            <a:r>
              <a:rPr lang="zh-CN" altLang="zh-CN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CLK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进行计数，</a:t>
            </a:r>
            <a:r>
              <a:rPr lang="zh-CN" altLang="zh-CN" i="1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T</a:t>
            </a:r>
            <a:r>
              <a:rPr lang="zh-CN" altLang="zh-CN" baseline="-25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越长，则计数值越大。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8132" name="图片 45057"/>
          <p:cNvPicPr>
            <a:picLocks noChangeAspect="1"/>
          </p:cNvPicPr>
          <p:nvPr/>
        </p:nvPicPr>
        <p:blipFill>
          <a:blip r:embed="rId2"/>
          <a:srcRect b="10136"/>
          <a:stretch>
            <a:fillRect/>
          </a:stretch>
        </p:blipFill>
        <p:spPr>
          <a:xfrm>
            <a:off x="619125" y="3494088"/>
            <a:ext cx="4730750" cy="2805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584825" y="4972050"/>
            <a:ext cx="3471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双积分型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转换器优缺点分析：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41975" y="5403850"/>
            <a:ext cx="22796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优点：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(1)..., (2)...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41975" y="5835650"/>
            <a:ext cx="13684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缺点：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.....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7112" name="对象 -2147481911"/>
          <p:cNvGraphicFramePr>
            <a:graphicFrameLocks noChangeAspect="1"/>
          </p:cNvGraphicFramePr>
          <p:nvPr/>
        </p:nvGraphicFramePr>
        <p:xfrm>
          <a:off x="7921625" y="5741988"/>
          <a:ext cx="10414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3" imgW="723900" imgH="431800" progId="Equation.3">
                  <p:embed/>
                </p:oleObj>
              </mc:Choice>
              <mc:Fallback>
                <p:oleObj name="" r:id="rId3" imgW="723900" imgH="431800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1625" y="5741988"/>
                        <a:ext cx="1041400" cy="55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  <p:bldP spid="48131" grpId="1"/>
      <p:bldP spid="48130" grpId="0"/>
      <p:bldP spid="48130" grpId="1"/>
      <p:bldP spid="3" grpId="0"/>
      <p:bldP spid="3" grpId="1"/>
      <p:bldP spid="2" grpId="0"/>
      <p:bldP spid="2" grpId="1"/>
      <p:bldP spid="4" grpId="0"/>
      <p:bldP spid="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3" name="图片 47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013" y="714375"/>
            <a:ext cx="5160962" cy="755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4" name="图片 47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3" y="1639888"/>
            <a:ext cx="5148262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图片 47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3" y="3976688"/>
            <a:ext cx="3914775" cy="81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6" name="图片 47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" y="5153025"/>
            <a:ext cx="8201025" cy="1023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7" name="图片 47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765175"/>
            <a:ext cx="177165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8" name="图片 47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188" y="4059238"/>
            <a:ext cx="1600200" cy="81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11270"/>
          <p:cNvSpPr/>
          <p:nvPr/>
        </p:nvSpPr>
        <p:spPr>
          <a:xfrm>
            <a:off x="4743450" y="714375"/>
            <a:ext cx="1287463" cy="3365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7913" y="2038350"/>
            <a:ext cx="13049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,D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7913" y="2406650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0000~1999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4113" y="2774950"/>
            <a:ext cx="1203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=2048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78675" y="3690938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,D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8675" y="4059238"/>
            <a:ext cx="17192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00000~19999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8675" y="4427538"/>
            <a:ext cx="13430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14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=16384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" grpId="0"/>
      <p:bldP spid="2" grpId="1"/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7" name="图片 48130"/>
          <p:cNvPicPr>
            <a:picLocks noChangeAspect="1"/>
          </p:cNvPicPr>
          <p:nvPr/>
        </p:nvPicPr>
        <p:blipFill>
          <a:blip r:embed="rId1"/>
          <a:srcRect b="12019"/>
          <a:stretch>
            <a:fillRect/>
          </a:stretch>
        </p:blipFill>
        <p:spPr>
          <a:xfrm>
            <a:off x="1266825" y="1111250"/>
            <a:ext cx="5991225" cy="2170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8" name="图片 48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3746500"/>
            <a:ext cx="5000625" cy="538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图片 48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508500"/>
            <a:ext cx="3959225" cy="798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图片 48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5445125"/>
            <a:ext cx="4381500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1" name="图片 481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0" y="4659313"/>
            <a:ext cx="1260475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2" name="图片 481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325" y="3413125"/>
            <a:ext cx="1050925" cy="871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3" name="图片 481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25" y="5597525"/>
            <a:ext cx="1308100" cy="61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4" name="文本框 2"/>
          <p:cNvSpPr txBox="1"/>
          <p:nvPr/>
        </p:nvSpPr>
        <p:spPr>
          <a:xfrm>
            <a:off x="811213" y="658813"/>
            <a:ext cx="27686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(4)* V-F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型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矩形 11270"/>
          <p:cNvSpPr/>
          <p:nvPr/>
        </p:nvSpPr>
        <p:spPr>
          <a:xfrm>
            <a:off x="3911600" y="3746500"/>
            <a:ext cx="815975" cy="2381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1266825" y="4799013"/>
            <a:ext cx="815975" cy="2174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1266825" y="5656263"/>
            <a:ext cx="688975" cy="34766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4" grpId="0"/>
      <p:bldP spid="50184" grpId="1"/>
      <p:bldP spid="5" grpId="0" bldLvl="0" animBg="1"/>
      <p:bldP spid="5" grpId="1" animBg="1"/>
      <p:bldP spid="2" grpId="0" bldLvl="0" animBg="1"/>
      <p:bldP spid="2" grpId="1" animBg="1"/>
      <p:bldP spid="3" grpId="0" bldLvl="0" animBg="1"/>
      <p:bldP spid="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框 1"/>
          <p:cNvSpPr txBox="1"/>
          <p:nvPr/>
        </p:nvSpPr>
        <p:spPr>
          <a:xfrm>
            <a:off x="709613" y="642938"/>
            <a:ext cx="309880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3. A/D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转换器的性能指标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02" name="文本框 2"/>
          <p:cNvSpPr txBox="1"/>
          <p:nvPr/>
        </p:nvSpPr>
        <p:spPr>
          <a:xfrm>
            <a:off x="858838" y="1063625"/>
            <a:ext cx="66817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转换精度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转换速度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是衡量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转换准确度和实时性的两项指标。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文本框 1"/>
          <p:cNvSpPr txBox="1"/>
          <p:nvPr/>
        </p:nvSpPr>
        <p:spPr>
          <a:xfrm>
            <a:off x="985838" y="1503363"/>
            <a:ext cx="16811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转换精度</a:t>
            </a:r>
            <a:endParaRPr lang="zh-CN" altLang="en-US" sz="2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文本框 3"/>
          <p:cNvSpPr txBox="1"/>
          <p:nvPr/>
        </p:nvSpPr>
        <p:spPr>
          <a:xfrm>
            <a:off x="1087438" y="1990725"/>
            <a:ext cx="4999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转换精度用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分辨率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转换误差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两项指标来描述。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文本框 3"/>
          <p:cNvSpPr txBox="1"/>
          <p:nvPr/>
        </p:nvSpPr>
        <p:spPr>
          <a:xfrm>
            <a:off x="777875" y="2292350"/>
            <a:ext cx="7786688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分辨率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表示A/D转换器对输入信号的分辨能力。从理论上讲，n位A/D转换器应该能够区分出2</a:t>
            </a:r>
            <a:r>
              <a:rPr lang="zh-CN" altLang="en-US" baseline="30000">
                <a:latin typeface="Comic Sans MS" panose="030F0702030302020204" pitchFamily="66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个不同等级的输入电压，或者说，能够区分出的最小输入电压为满量程电压的1/2</a:t>
            </a:r>
            <a:r>
              <a:rPr lang="zh-CN" altLang="en-US" baseline="30000">
                <a:latin typeface="Comic Sans MS" panose="030F0702030302020204" pitchFamily="66" charset="0"/>
                <a:ea typeface="宋体" panose="02010600030101010101" pitchFamily="2" charset="-122"/>
              </a:rPr>
              <a:t>n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1206" name="文本框 3"/>
          <p:cNvSpPr txBox="1"/>
          <p:nvPr/>
        </p:nvSpPr>
        <p:spPr>
          <a:xfrm>
            <a:off x="871538" y="3578225"/>
            <a:ext cx="76930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转换误差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表示A/D转换器实际输出的数字量和理论上输出数字量之间的差值，通常以最低有效位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(LSB)</a:t>
            </a:r>
            <a:r>
              <a:rPr lang="zh-CN" altLang="en-US">
                <a:latin typeface="Comic Sans MS" panose="030F0702030302020204" pitchFamily="66" charset="0"/>
                <a:ea typeface="宋体" panose="02010600030101010101" pitchFamily="2" charset="-122"/>
              </a:rPr>
              <a:t>的倍数表示。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1207" name="文本框 1"/>
          <p:cNvSpPr txBox="1"/>
          <p:nvPr/>
        </p:nvSpPr>
        <p:spPr>
          <a:xfrm>
            <a:off x="1087438" y="4500563"/>
            <a:ext cx="16811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sz="2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转换速度</a:t>
            </a:r>
            <a:endParaRPr lang="zh-CN" altLang="en-US" sz="2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8" name="文本框 3"/>
          <p:cNvSpPr txBox="1"/>
          <p:nvPr/>
        </p:nvSpPr>
        <p:spPr>
          <a:xfrm>
            <a:off x="1089025" y="5022850"/>
            <a:ext cx="5715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转换速度用完成一次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A/D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转换所需要的时间来描述。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文本框 3"/>
          <p:cNvSpPr txBox="1"/>
          <p:nvPr/>
        </p:nvSpPr>
        <p:spPr>
          <a:xfrm>
            <a:off x="985838" y="5391150"/>
            <a:ext cx="7716837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转换时间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是指A/D转换器从转换控制信号有效开始，到输出端得到稳定的数字信号所经过的时间。</a:t>
            </a:r>
            <a:endParaRPr lang="zh-CN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/>
      <p:bldP spid="51201" grpId="1"/>
      <p:bldP spid="51202" grpId="0"/>
      <p:bldP spid="51202" grpId="1"/>
      <p:bldP spid="51203" grpId="0"/>
      <p:bldP spid="51203" grpId="1"/>
      <p:bldP spid="51204" grpId="0"/>
      <p:bldP spid="51204" grpId="1"/>
      <p:bldP spid="51205" grpId="0"/>
      <p:bldP spid="51205" grpId="1"/>
      <p:bldP spid="51206" grpId="0"/>
      <p:bldP spid="51206" grpId="1"/>
      <p:bldP spid="51207" grpId="0"/>
      <p:bldP spid="51207" grpId="1"/>
      <p:bldP spid="51208" grpId="0"/>
      <p:bldP spid="51208" grpId="1"/>
      <p:bldP spid="51209" grpId="0"/>
      <p:bldP spid="5120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文本框 3"/>
          <p:cNvSpPr txBox="1"/>
          <p:nvPr/>
        </p:nvSpPr>
        <p:spPr>
          <a:xfrm>
            <a:off x="701675" y="2832100"/>
            <a:ext cx="78390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 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双积分A/D转换器的转换速度最慢，转换时间大都在几十毫秒至几百毫秒范围内，满足仪表与检测领域的需要。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2226" name="文本框 1"/>
          <p:cNvSpPr txBox="1"/>
          <p:nvPr/>
        </p:nvSpPr>
        <p:spPr>
          <a:xfrm>
            <a:off x="712788" y="619125"/>
            <a:ext cx="79343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A/D转换器的转换时间与量化与编码电路的类型有关，不同类型的转换器转换速度差异很大。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2227" name="文本框 2"/>
          <p:cNvSpPr txBox="1"/>
          <p:nvPr/>
        </p:nvSpPr>
        <p:spPr>
          <a:xfrm>
            <a:off x="919163" y="1541463"/>
            <a:ext cx="74882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并联比较型的转换速度最高，8位A/D转换器的时间可以达到50ns以内；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2228" name="文本框 3"/>
          <p:cNvSpPr txBox="1"/>
          <p:nvPr/>
        </p:nvSpPr>
        <p:spPr>
          <a:xfrm>
            <a:off x="701675" y="1909763"/>
            <a:ext cx="7850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</a:rPr>
              <a:t>    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</a:rPr>
              <a:t>逐次渐近型A/D转换器的转换速度次之，转换时间在1~100μs之间，但电路成本远低于并联比较型，是目前广泛应用 A/D转换器的产品。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2229" name="文本框 4"/>
          <p:cNvSpPr txBox="1"/>
          <p:nvPr/>
        </p:nvSpPr>
        <p:spPr>
          <a:xfrm>
            <a:off x="796925" y="4121150"/>
            <a:ext cx="19843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230" name="文本框 5"/>
          <p:cNvSpPr txBox="1"/>
          <p:nvPr/>
        </p:nvSpPr>
        <p:spPr>
          <a:xfrm>
            <a:off x="796925" y="4651375"/>
            <a:ext cx="8094663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9-5. 应用A/D转换器进行模数转换时应注意哪些主要问题？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9-6. 某同学用满量程为5V的A/D转换器对幅值为0.5V的模拟信号进行转换。你认为是否合适？应该怎么做？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6" grpId="1"/>
      <p:bldP spid="52227" grpId="0"/>
      <p:bldP spid="52227" grpId="1"/>
      <p:bldP spid="52228" grpId="0"/>
      <p:bldP spid="52228" grpId="1"/>
      <p:bldP spid="52225" grpId="0"/>
      <p:bldP spid="52225" grpId="1"/>
      <p:bldP spid="52229" grpId="0"/>
      <p:bldP spid="52229" grpId="1"/>
      <p:bldP spid="52230" grpId="0"/>
      <p:bldP spid="5223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66" charset="0"/>
                <a:ea typeface="黑体" panose="02010609060101010101" pitchFamily="49" charset="-122"/>
              </a:rPr>
              <a:t>9.3 </a:t>
            </a:r>
            <a:r>
              <a:rPr lang="zh-CN" altLang="en-US" sz="4800" b="0" dirty="0">
                <a:latin typeface="Comic Sans MS" panose="030F0702030302020204" pitchFamily="66" charset="0"/>
                <a:ea typeface="黑体" panose="02010609060101010101" pitchFamily="49" charset="-122"/>
              </a:rPr>
              <a:t>设计实践</a:t>
            </a:r>
            <a:endParaRPr lang="zh-CN" altLang="en-US" sz="4800" b="0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2987675" y="3141663"/>
            <a:ext cx="3613150" cy="5572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.1 可控增益放大电路设计</a:t>
            </a:r>
            <a:endParaRPr lang="zh-CN" altLang="zh-CN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3"/>
          <p:cNvSpPr txBox="1"/>
          <p:nvPr>
            <p:custDataLst>
              <p:tags r:id="rId2"/>
            </p:custDataLst>
          </p:nvPr>
        </p:nvSpPr>
        <p:spPr>
          <a:xfrm>
            <a:off x="2987675" y="3725863"/>
            <a:ext cx="3698875" cy="5572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数控稳压电源设计</a:t>
            </a:r>
            <a:endParaRPr lang="zh-CN" altLang="zh-CN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3"/>
          <p:cNvSpPr txBox="1"/>
          <p:nvPr>
            <p:custDataLst>
              <p:tags r:id="rId3"/>
            </p:custDataLst>
          </p:nvPr>
        </p:nvSpPr>
        <p:spPr>
          <a:xfrm>
            <a:off x="2987675" y="4211638"/>
            <a:ext cx="3211513" cy="5572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温度测量系统设计</a:t>
            </a:r>
            <a:endParaRPr lang="zh-CN" altLang="zh-CN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8193"/>
          <p:cNvSpPr txBox="1"/>
          <p:nvPr/>
        </p:nvSpPr>
        <p:spPr>
          <a:xfrm>
            <a:off x="755015" y="600393"/>
            <a:ext cx="44180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什么是模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数和数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模转换？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434" name="矩形 8194"/>
          <p:cNvSpPr/>
          <p:nvPr/>
        </p:nvSpPr>
        <p:spPr>
          <a:xfrm>
            <a:off x="698500" y="2216150"/>
            <a:ext cx="5184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◆ 为什么需要进行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转换？    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435" name="矩形 8195"/>
          <p:cNvSpPr/>
          <p:nvPr/>
        </p:nvSpPr>
        <p:spPr>
          <a:xfrm>
            <a:off x="563563" y="895350"/>
            <a:ext cx="80168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模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数转换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：将模拟信号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(analog signal)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转换成数字信号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(digital signal)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 ，简称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转换。相应地，实现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转换的器件称为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转换器，或称为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ADC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8436" name="矩形 8196"/>
          <p:cNvSpPr/>
          <p:nvPr/>
        </p:nvSpPr>
        <p:spPr>
          <a:xfrm>
            <a:off x="1260475" y="4510088"/>
            <a:ext cx="2998788" cy="15684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☆  数字系统的优点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易于实现信号存储与处理；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抗干扰能力强；</a:t>
            </a:r>
            <a:endParaRPr lang="zh-CN" altLang="en-US" sz="16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(3) </a:t>
            </a:r>
            <a:r>
              <a:rPr lang="zh-CN" altLang="zh-CN" sz="16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成本越来越低。</a:t>
            </a:r>
            <a:endParaRPr lang="zh-CN" altLang="zh-CN" sz="16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1825" y="1708150"/>
            <a:ext cx="62134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模转换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：将数字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信号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还原成模拟信号， 简称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8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7898" y="1961198"/>
            <a:ext cx="1057275" cy="70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9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213" y="4310063"/>
            <a:ext cx="1676400" cy="1674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40" name="文本框 2"/>
          <p:cNvSpPr txBox="1"/>
          <p:nvPr/>
        </p:nvSpPr>
        <p:spPr>
          <a:xfrm>
            <a:off x="1042988" y="2798763"/>
            <a:ext cx="3973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自然界的物理量本质上是模拟的；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1" name="文本框 3"/>
          <p:cNvSpPr txBox="1"/>
          <p:nvPr/>
        </p:nvSpPr>
        <p:spPr>
          <a:xfrm>
            <a:off x="1042988" y="3192463"/>
            <a:ext cx="3973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数字信号还需要还原为模拟信号。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42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1890" y="3644583"/>
            <a:ext cx="3756025" cy="8159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43" name="对象 6"/>
          <p:cNvGraphicFramePr/>
          <p:nvPr/>
        </p:nvGraphicFramePr>
        <p:xfrm>
          <a:off x="4708525" y="4311650"/>
          <a:ext cx="229108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4476750" imgH="3743325" progId="Paint.Picture">
                  <p:embed/>
                </p:oleObj>
              </mc:Choice>
              <mc:Fallback>
                <p:oleObj name="" r:id="rId5" imgW="4476750" imgH="37433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8525" y="4311650"/>
                        <a:ext cx="2291080" cy="183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4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885" y="2870835"/>
            <a:ext cx="1949450" cy="1192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/>
      <p:bldP spid="18433" grpId="1"/>
      <p:bldP spid="2" grpId="0"/>
      <p:bldP spid="2" grpId="1"/>
      <p:bldP spid="18435" grpId="0"/>
      <p:bldP spid="18435" grpId="1"/>
      <p:bldP spid="18434" grpId="0"/>
      <p:bldP spid="18434" grpId="1"/>
      <p:bldP spid="18436" grpId="0"/>
      <p:bldP spid="18436" grpId="1"/>
      <p:bldP spid="18440" grpId="0"/>
      <p:bldP spid="18440" grpId="1"/>
      <p:bldP spid="18441" grpId="0"/>
      <p:bldP spid="1844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9221"/>
          <p:cNvSpPr/>
          <p:nvPr/>
        </p:nvSpPr>
        <p:spPr>
          <a:xfrm>
            <a:off x="684213" y="590550"/>
            <a:ext cx="35893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9.3.1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可控增益放大电路设计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755650" y="979488"/>
            <a:ext cx="463867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放大电路一般需要根据输入信号的大小来调整增益，以防止放大倍数过大导致输出信号失真，或者因放大倍数过小而导致分辨率降低的问题。</a:t>
            </a:r>
            <a:endParaRPr lang="zh-CN" altLang="en-US" sz="16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84213" y="2060575"/>
            <a:ext cx="4500562" cy="1990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分析：</a:t>
            </a:r>
            <a:r>
              <a:rPr lang="zh-CN" altLang="en-US" sz="16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放大电路增益调整的几种方法：</a:t>
            </a:r>
            <a:endParaRPr lang="zh-CN" altLang="en-US" sz="1600" dirty="0">
              <a:solidFill>
                <a:srgbClr val="00B0F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）利用模拟开关切换电阻网络</a:t>
            </a: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CD4051/2/3,AD7501/2/3</a:t>
            </a:r>
            <a:endParaRPr lang="en-US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）应用集成可控增益放大器</a:t>
            </a: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 AD603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VCA821/2</a:t>
            </a: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9460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2997200"/>
            <a:ext cx="3309938" cy="3297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18" descr="8]K_D9X%%U$A$7(P6XP~ML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6150" y="3979863"/>
            <a:ext cx="4022725" cy="194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文本框 19"/>
          <p:cNvSpPr txBox="1"/>
          <p:nvPr/>
        </p:nvSpPr>
        <p:spPr>
          <a:xfrm>
            <a:off x="3408363" y="3787775"/>
            <a:ext cx="18430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A=2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en-US" altLang="zh-CN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/R</a:t>
            </a:r>
            <a:r>
              <a:rPr lang="en-US" altLang="zh-CN" baseline="-250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G</a:t>
            </a:r>
            <a:endParaRPr lang="en-US" altLang="zh-CN" baseline="-25000" dirty="0">
              <a:solidFill>
                <a:srgbClr val="00B0F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9463" name="图片 20" descr="%U}SS]G}`5]K]VQ2$LL6WG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425" y="590550"/>
            <a:ext cx="2751138" cy="1938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4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29125" y="2117725"/>
            <a:ext cx="1952625" cy="86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5" name="文本框 19"/>
          <p:cNvSpPr txBox="1"/>
          <p:nvPr/>
        </p:nvSpPr>
        <p:spPr>
          <a:xfrm>
            <a:off x="1619250" y="5929313"/>
            <a:ext cx="2795588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 dirty="0">
                <a:solidFill>
                  <a:srgbClr val="00B05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X9241(64taps)/X9313(32taps)</a:t>
            </a:r>
            <a:endParaRPr lang="en-US" altLang="zh-CN" sz="1400" baseline="-25000" dirty="0">
              <a:solidFill>
                <a:srgbClr val="00B05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21505" grpId="1"/>
      <p:bldP spid="11" grpId="0"/>
      <p:bldP spid="11" grpId="1"/>
      <p:bldP spid="12" grpId="0"/>
      <p:bldP spid="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AutoShape 5"/>
          <p:cNvSpPr/>
          <p:nvPr>
            <p:custDataLst>
              <p:tags r:id="rId1"/>
            </p:custDataLst>
          </p:nvPr>
        </p:nvSpPr>
        <p:spPr>
          <a:xfrm>
            <a:off x="684213" y="1846263"/>
            <a:ext cx="8116887" cy="17335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2"/>
            </p:custDataLst>
          </p:nvPr>
        </p:nvSpPr>
        <p:spPr>
          <a:xfrm>
            <a:off x="739775" y="1804988"/>
            <a:ext cx="8059738" cy="1774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【设计任务】 设计一个增益可控的放大电路，能够对峰值为10mV、频率为1000Hz的音频小信号进行放大。电路设有“UP”和“DOWN”两个键，按UP时增益步进增加，按DOWN时增益步进减小。要求放大电路的增益范围为0~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1000</a:t>
            </a: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，步进不大于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，增益误差小于±5%。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3" name="文本框 1"/>
          <p:cNvSpPr txBox="1"/>
          <p:nvPr/>
        </p:nvSpPr>
        <p:spPr>
          <a:xfrm>
            <a:off x="611188" y="549275"/>
            <a:ext cx="3233737" cy="946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）应用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D/A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DAC0832/AD7520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0484" name="对象 -2147481963"/>
          <p:cNvGraphicFramePr>
            <a:graphicFrameLocks noChangeAspect="1"/>
          </p:cNvGraphicFramePr>
          <p:nvPr/>
        </p:nvGraphicFramePr>
        <p:xfrm>
          <a:off x="3348038" y="620713"/>
          <a:ext cx="14001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850900" imgH="355600" progId="Equation.KSEE3">
                  <p:embed/>
                </p:oleObj>
              </mc:Choice>
              <mc:Fallback>
                <p:oleObj name="" r:id="rId3" imgW="850900" imgH="3556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8038" y="620713"/>
                        <a:ext cx="1400175" cy="588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对象 -2147481903"/>
          <p:cNvGraphicFramePr>
            <a:graphicFrameLocks noChangeAspect="1"/>
          </p:cNvGraphicFramePr>
          <p:nvPr/>
        </p:nvGraphicFramePr>
        <p:xfrm>
          <a:off x="5076825" y="742950"/>
          <a:ext cx="14906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914400" imgH="215900" progId="Equation.3">
                  <p:embed/>
                </p:oleObj>
              </mc:Choice>
              <mc:Fallback>
                <p:oleObj name="" r:id="rId5" imgW="914400" imgH="2159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825" y="742950"/>
                        <a:ext cx="1490663" cy="349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对象 -2147481901"/>
          <p:cNvGraphicFramePr>
            <a:graphicFrameLocks noChangeAspect="1"/>
          </p:cNvGraphicFramePr>
          <p:nvPr/>
        </p:nvGraphicFramePr>
        <p:xfrm>
          <a:off x="6918325" y="628650"/>
          <a:ext cx="149066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7" imgW="990600" imgH="431800" progId="Equation.3">
                  <p:embed/>
                </p:oleObj>
              </mc:Choice>
              <mc:Fallback>
                <p:oleObj name="" r:id="rId7" imgW="990600" imgH="4318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8325" y="628650"/>
                        <a:ext cx="1490663" cy="650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612775" y="3683000"/>
            <a:ext cx="8135938" cy="533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设计过程：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应用D/A转换器实现可控增益放大电路的总体设计方案如图所示。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0488" name="对象 -2147481903"/>
          <p:cNvGraphicFramePr>
            <a:graphicFrameLocks noChangeAspect="1"/>
          </p:cNvGraphicFramePr>
          <p:nvPr/>
        </p:nvGraphicFramePr>
        <p:xfrm>
          <a:off x="3563938" y="1362075"/>
          <a:ext cx="377348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0" imgW="2247900" imgH="241300" progId="Equation.3">
                  <p:embed/>
                </p:oleObj>
              </mc:Choice>
              <mc:Fallback>
                <p:oleObj name="" r:id="rId10" imgW="2247900" imgH="2413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63938" y="1362075"/>
                        <a:ext cx="3773487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对象 -2147481905"/>
          <p:cNvGraphicFramePr/>
          <p:nvPr/>
        </p:nvGraphicFramePr>
        <p:xfrm>
          <a:off x="1187450" y="4319588"/>
          <a:ext cx="6708775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2" imgW="6273800" imgH="1600200" progId="Visio.Drawing.11">
                  <p:embed/>
                </p:oleObj>
              </mc:Choice>
              <mc:Fallback>
                <p:oleObj name="" r:id="rId12" imgW="6273800" imgH="160020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87450" y="4319588"/>
                        <a:ext cx="6708775" cy="187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对象 7"/>
          <p:cNvGraphicFramePr>
            <a:graphicFrameLocks noChangeAspect="1"/>
          </p:cNvGraphicFramePr>
          <p:nvPr/>
        </p:nvGraphicFramePr>
        <p:xfrm>
          <a:off x="5581650" y="5603875"/>
          <a:ext cx="29511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4" imgW="2184400" imgH="431800" progId="Equation.3">
                  <p:embed/>
                </p:oleObj>
              </mc:Choice>
              <mc:Fallback>
                <p:oleObj name="" r:id="rId14" imgW="2184400" imgH="4318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81650" y="5603875"/>
                        <a:ext cx="2951163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1" name="图片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66725" y="5373688"/>
            <a:ext cx="1952625" cy="865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  <p:bldP spid="12" grpId="0"/>
      <p:bldP spid="1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7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709738"/>
            <a:ext cx="7597775" cy="4506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12775" y="547688"/>
            <a:ext cx="8135938" cy="1220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6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用两片74HC193级联构成8位二进制加/减计数器，输出作为DAC0832的输入数字量D</a:t>
            </a:r>
            <a:r>
              <a:rPr lang="zh-CN" altLang="en-US" sz="1600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zh-CN" altLang="en-US" sz="16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~D</a:t>
            </a:r>
            <a:r>
              <a:rPr lang="zh-CN" altLang="en-US" sz="1600" baseline="-250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1600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，有0~255共256种取值，对应放大电路的增益分别为0、3.9、7.8、11.7、...、992.2和996.1。</a:t>
            </a:r>
            <a:endParaRPr lang="zh-CN" altLang="en-US" sz="1600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6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580063" y="4868863"/>
            <a:ext cx="3092450" cy="1347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rgbClr val="00B05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zh-CN" sz="1400" dirty="0">
                <a:solidFill>
                  <a:srgbClr val="00B05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sz="14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可控增益放大电路的实际增益与运放的性能、电阻和电容等元件的参数以及电路板的布局与布线有关，以实际性能以测量为准。</a:t>
            </a:r>
            <a:endParaRPr lang="zh-CN" altLang="zh-CN" sz="1400" dirty="0">
              <a:solidFill>
                <a:srgbClr val="00B0F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400" dirty="0">
              <a:solidFill>
                <a:srgbClr val="00B05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sz="1400" dirty="0">
              <a:solidFill>
                <a:srgbClr val="00B05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39750" y="549275"/>
            <a:ext cx="4922838" cy="29448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进一步讨论：</a:t>
            </a:r>
            <a:r>
              <a:rPr lang="zh-CN" altLang="en-US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放大电路增益调整的几种方法：</a:t>
            </a:r>
            <a:endParaRPr lang="zh-CN" altLang="en-US" dirty="0">
              <a:solidFill>
                <a:srgbClr val="00B0F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）利用模拟开关切换电阻网络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CD4051/2/3,AD7501/2/3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）应用集成可控增益放大器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 AD603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VCA821/2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）应用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D/A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转换器。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 DAC0832/AD7520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2530" name="图片 20" descr="%U}SS]G}`5]K]VQ2$LL6WG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13" y="620713"/>
            <a:ext cx="3143250" cy="2236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3" y="2997200"/>
            <a:ext cx="3311525" cy="326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图片 18" descr="8]K_D9X%%U$A$7(P6XP~ML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0113" y="3943350"/>
            <a:ext cx="4543425" cy="22860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2533" name="对象 -2147481963"/>
          <p:cNvGraphicFramePr>
            <a:graphicFrameLocks noChangeAspect="1"/>
          </p:cNvGraphicFramePr>
          <p:nvPr/>
        </p:nvGraphicFramePr>
        <p:xfrm>
          <a:off x="3881438" y="2349500"/>
          <a:ext cx="1239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850900" imgH="355600" progId="Equation.KSEE3">
                  <p:embed/>
                </p:oleObj>
              </mc:Choice>
              <mc:Fallback>
                <p:oleObj name="" r:id="rId6" imgW="850900" imgH="3556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438" y="2349500"/>
                        <a:ext cx="1239837" cy="638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对象 -2147481901"/>
          <p:cNvGraphicFramePr>
            <a:graphicFrameLocks noChangeAspect="1"/>
          </p:cNvGraphicFramePr>
          <p:nvPr/>
        </p:nvGraphicFramePr>
        <p:xfrm>
          <a:off x="3708400" y="3111500"/>
          <a:ext cx="15859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8" imgW="990600" imgH="457200" progId="Equation.3">
                  <p:embed/>
                </p:oleObj>
              </mc:Choice>
              <mc:Fallback>
                <p:oleObj name="" r:id="rId8" imgW="990600" imgH="457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08400" y="3111500"/>
                        <a:ext cx="1585913" cy="733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10"/>
            </p:custDataLst>
          </p:nvPr>
        </p:nvSpPr>
        <p:spPr>
          <a:xfrm>
            <a:off x="3636963" y="2338388"/>
            <a:ext cx="1800225" cy="15335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3557" grpId="1" animBg="1"/>
      <p:bldP spid="23557" grpId="2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14" descr="P}[HM0A))AS4K%LP6`OMIW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71775" y="692150"/>
            <a:ext cx="5829300" cy="242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5" y="3155950"/>
            <a:ext cx="6337300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5" name="矩形 9221"/>
          <p:cNvSpPr/>
          <p:nvPr/>
        </p:nvSpPr>
        <p:spPr>
          <a:xfrm>
            <a:off x="612775" y="620713"/>
            <a:ext cx="318611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9.3.2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数控稳压电源设计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文本框 1"/>
          <p:cNvSpPr txBox="1"/>
          <p:nvPr/>
        </p:nvSpPr>
        <p:spPr>
          <a:xfrm>
            <a:off x="684213" y="930275"/>
            <a:ext cx="2230437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稳压电源是基本的电子产品，为电子系统提供稳定的直流电压，分为线性稳压电源和开关电源两大类。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3557" name="矩形 11270"/>
          <p:cNvSpPr/>
          <p:nvPr>
            <p:custDataLst>
              <p:tags r:id="rId4"/>
            </p:custDataLst>
          </p:nvPr>
        </p:nvSpPr>
        <p:spPr>
          <a:xfrm>
            <a:off x="4716463" y="4745038"/>
            <a:ext cx="1106487" cy="7699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23558" name="图片 21" descr="$[W5@D36C@VH$@3SXM}W%C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5650" y="3716338"/>
            <a:ext cx="1409700" cy="1100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24" descr="T45}UCDFX_U[R(BGV8$RC_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5650" y="5110163"/>
            <a:ext cx="1714500" cy="1096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1270"/>
          <p:cNvSpPr/>
          <p:nvPr>
            <p:custDataLst>
              <p:tags r:id="rId9"/>
            </p:custDataLst>
          </p:nvPr>
        </p:nvSpPr>
        <p:spPr>
          <a:xfrm>
            <a:off x="5940425" y="685800"/>
            <a:ext cx="831850" cy="10620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21505" grpId="1"/>
      <p:bldP spid="21507" grpId="0"/>
      <p:bldP spid="21507" grpId="1"/>
      <p:bldP spid="23557" grpId="1" animBg="1"/>
      <p:bldP spid="23557" grpId="2" bldLvl="0" animBg="1"/>
      <p:bldP spid="2" grpId="1" animBg="1"/>
      <p:bldP spid="2" grpId="2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11" descr="@CP)`5@XZ59H%C3IS~8)[}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673100"/>
            <a:ext cx="7734300" cy="2465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图片 14" descr="P}[HM0A))AS4K%LP6`OMIW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38625" y="3500438"/>
            <a:ext cx="4411663" cy="2703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矩形 11270"/>
          <p:cNvSpPr/>
          <p:nvPr>
            <p:custDataLst>
              <p:tags r:id="rId4"/>
            </p:custDataLst>
          </p:nvPr>
        </p:nvSpPr>
        <p:spPr>
          <a:xfrm>
            <a:off x="6513513" y="3541713"/>
            <a:ext cx="2098675" cy="26622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>
            <p:custDataLst>
              <p:tags r:id="rId5"/>
            </p:custDataLst>
          </p:nvPr>
        </p:nvSpPr>
        <p:spPr>
          <a:xfrm>
            <a:off x="6083300" y="692150"/>
            <a:ext cx="2368550" cy="12731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24581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313" y="3213100"/>
            <a:ext cx="2033587" cy="993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8" y="3140075"/>
            <a:ext cx="1819275" cy="169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3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66950" y="4451350"/>
            <a:ext cx="1911350" cy="171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4" name="图片 99"/>
          <p:cNvPicPr/>
          <p:nvPr/>
        </p:nvPicPr>
        <p:blipFill>
          <a:blip r:embed="rId10"/>
          <a:stretch>
            <a:fillRect/>
          </a:stretch>
        </p:blipFill>
        <p:spPr>
          <a:xfrm>
            <a:off x="827088" y="5000625"/>
            <a:ext cx="1303337" cy="1023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1" animBg="1"/>
      <p:bldP spid="23557" grpId="2" bldLvl="0" animBg="1"/>
      <p:bldP spid="2" grpId="1" animBg="1"/>
      <p:bldP spid="2" grpId="2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7" name="文本框 1"/>
          <p:cNvSpPr txBox="1"/>
          <p:nvPr/>
        </p:nvSpPr>
        <p:spPr>
          <a:xfrm>
            <a:off x="682625" y="2420938"/>
            <a:ext cx="8047038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分析：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要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求电源输出电压为0~9.9V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共有100种取值，而且要求输出电压可增可减，因此用100进制加/减计数器作为主控电路，然后通过D/A转换器将十位和个位的数字量转换成相应的模拟电压值，然后根据权值叠加成0~9.9V的控制电压，去控制直流稳压电源输出0~9.9V电压，故总体设计方案如图所示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4" name="AutoShape 5"/>
          <p:cNvSpPr/>
          <p:nvPr>
            <p:custDataLst>
              <p:tags r:id="rId1"/>
            </p:custDataLst>
          </p:nvPr>
        </p:nvSpPr>
        <p:spPr>
          <a:xfrm>
            <a:off x="682625" y="620713"/>
            <a:ext cx="8140700" cy="17335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2"/>
            </p:custDataLst>
          </p:nvPr>
        </p:nvSpPr>
        <p:spPr>
          <a:xfrm>
            <a:off x="738188" y="579438"/>
            <a:ext cx="7939087" cy="1774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【设计任务】 设计一个数控直流稳压电源。电源设有“UP”和“DOWN”两个键，按UP时输出电压步进增加，按DOWN时输出电压步进减小。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具体要求如下： (1) 输出电压的范围为0~9.9V，步进为0.1V；(2) 输出电压的误差≤±0.05V；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(3) 用数码管显示设定输出电压值；(4) 最大输出电流≥1A。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5604" name="对象 -2147481900"/>
          <p:cNvGraphicFramePr/>
          <p:nvPr/>
        </p:nvGraphicFramePr>
        <p:xfrm>
          <a:off x="1331913" y="4197350"/>
          <a:ext cx="6919912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5525770" imgH="1533525" progId="Visio.Drawing.11">
                  <p:embed/>
                </p:oleObj>
              </mc:Choice>
              <mc:Fallback>
                <p:oleObj name="" r:id="rId3" imgW="5525770" imgH="15335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913" y="4197350"/>
                        <a:ext cx="6919912" cy="200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5"/>
            </p:custDataLst>
          </p:nvPr>
        </p:nvSpPr>
        <p:spPr>
          <a:xfrm>
            <a:off x="6372225" y="4303713"/>
            <a:ext cx="1435100" cy="19002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7" grpId="1"/>
      <p:bldP spid="14" grpId="0" bldLvl="0" animBg="1"/>
      <p:bldP spid="14" grpId="1" animBg="1"/>
      <p:bldP spid="15" grpId="0"/>
      <p:bldP spid="15" grpId="1"/>
      <p:bldP spid="23557" grpId="1" animBg="1"/>
      <p:bldP spid="23557" grpId="2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7" name="文本框 1"/>
          <p:cNvSpPr txBox="1"/>
          <p:nvPr/>
        </p:nvSpPr>
        <p:spPr>
          <a:xfrm>
            <a:off x="611188" y="549275"/>
            <a:ext cx="818673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设计过程：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100进制加/减计数器用两个74HC192级联实现，通过显示译码器CD4511驱动数码管显示设定的电压值。8位D/A转换器选用DAC0832，设置为直通模式，用于将数字量转换成模拟电压。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6626" name="文本框 3"/>
          <p:cNvSpPr txBox="1"/>
          <p:nvPr/>
        </p:nvSpPr>
        <p:spPr>
          <a:xfrm>
            <a:off x="773113" y="1887538"/>
            <a:ext cx="34051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由于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DAC0832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的输出电压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26627" name="对象 -2147481899"/>
          <p:cNvGraphicFramePr>
            <a:graphicFrameLocks noChangeAspect="1"/>
          </p:cNvGraphicFramePr>
          <p:nvPr/>
        </p:nvGraphicFramePr>
        <p:xfrm>
          <a:off x="1547813" y="2255838"/>
          <a:ext cx="13271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850900" imgH="355600" progId="Equation.3">
                  <p:embed/>
                </p:oleObj>
              </mc:Choice>
              <mc:Fallback>
                <p:oleObj name="" r:id="rId1" imgW="850900" imgH="3556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813" y="2255838"/>
                        <a:ext cx="1327150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文本框 4"/>
          <p:cNvSpPr txBox="1"/>
          <p:nvPr/>
        </p:nvSpPr>
        <p:spPr>
          <a:xfrm>
            <a:off x="900113" y="2781300"/>
            <a:ext cx="29019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取Dn=x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x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x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x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0000时，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6629" name="对象 -2147481898"/>
          <p:cNvGraphicFramePr>
            <a:graphicFrameLocks noChangeAspect="1"/>
          </p:cNvGraphicFramePr>
          <p:nvPr/>
        </p:nvGraphicFramePr>
        <p:xfrm>
          <a:off x="1187450" y="3173413"/>
          <a:ext cx="1917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1244600" imgH="355600" progId="Equation.3">
                  <p:embed/>
                </p:oleObj>
              </mc:Choice>
              <mc:Fallback>
                <p:oleObj name="" r:id="rId3" imgW="1244600" imgH="3556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450" y="3173413"/>
                        <a:ext cx="191770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文本框 7"/>
          <p:cNvSpPr txBox="1"/>
          <p:nvPr/>
        </p:nvSpPr>
        <p:spPr>
          <a:xfrm>
            <a:off x="1008063" y="3690938"/>
            <a:ext cx="2168525" cy="355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若取V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REF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=16V时，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6631" name="对象 -2147481897"/>
          <p:cNvGraphicFramePr>
            <a:graphicFrameLocks noChangeAspect="1"/>
          </p:cNvGraphicFramePr>
          <p:nvPr/>
        </p:nvGraphicFramePr>
        <p:xfrm>
          <a:off x="1187450" y="4094163"/>
          <a:ext cx="15636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1041400" imgH="228600" progId="Equation.3">
                  <p:embed/>
                </p:oleObj>
              </mc:Choice>
              <mc:Fallback>
                <p:oleObj name="" r:id="rId5" imgW="1041400" imgH="2286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7450" y="4094163"/>
                        <a:ext cx="1563688" cy="439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文本框 9"/>
          <p:cNvSpPr txBox="1"/>
          <p:nvPr/>
        </p:nvSpPr>
        <p:spPr>
          <a:xfrm>
            <a:off x="4427538" y="1814513"/>
            <a:ext cx="4141787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加法器基于运算放大器设计。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设计十位数的加法增益为-1，个位数的加法增益为-0.1，可叠加出0~9.9V的控制电压。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3" name="文本框 10"/>
          <p:cNvSpPr txBox="1"/>
          <p:nvPr/>
        </p:nvSpPr>
        <p:spPr>
          <a:xfrm>
            <a:off x="4356100" y="3502025"/>
            <a:ext cx="4416425" cy="2611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(3)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用加法器的输出信号控制直流稳压电源，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采用小功率三极管复合中功率三极管（如TIP41，最大输出电流为6A）或大功率三极管（如2N3055，最大输出电流为15A）作为调整管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，在散热完善的情况下，完全可以满足最大输出电流1A要求。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4" name="文本框 11"/>
          <p:cNvSpPr txBox="1"/>
          <p:nvPr/>
        </p:nvSpPr>
        <p:spPr>
          <a:xfrm>
            <a:off x="685800" y="4581525"/>
            <a:ext cx="34544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故将数字0~9转换成0~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9V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6635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138" y="5160963"/>
            <a:ext cx="1095375" cy="98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6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663" y="5056188"/>
            <a:ext cx="1262062" cy="1039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7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8675" y="5162550"/>
            <a:ext cx="847725" cy="85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  <p:bldP spid="2150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753"/>
          <p:cNvPicPr>
            <a:picLocks noChangeAspect="1"/>
          </p:cNvPicPr>
          <p:nvPr/>
        </p:nvPicPr>
        <p:blipFill>
          <a:blip r:embed="rId1"/>
          <a:srcRect t="3625" r="3497"/>
          <a:stretch>
            <a:fillRect/>
          </a:stretch>
        </p:blipFill>
        <p:spPr>
          <a:xfrm>
            <a:off x="539750" y="549275"/>
            <a:ext cx="8247063" cy="568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矩形 11270"/>
          <p:cNvSpPr/>
          <p:nvPr>
            <p:custDataLst>
              <p:tags r:id="rId2"/>
            </p:custDataLst>
          </p:nvPr>
        </p:nvSpPr>
        <p:spPr>
          <a:xfrm>
            <a:off x="6232525" y="908050"/>
            <a:ext cx="1387475" cy="18526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文本框 1"/>
          <p:cNvSpPr txBox="1"/>
          <p:nvPr/>
        </p:nvSpPr>
        <p:spPr>
          <a:xfrm>
            <a:off x="827088" y="4508500"/>
            <a:ext cx="2178050" cy="1708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数控直流电源的输出电压与运放的性能、电阻和电容等元件的参数偏差以及电路板的布局与布线有关，以实际测量为准。</a:t>
            </a:r>
            <a:endParaRPr lang="zh-CN" altLang="en-US" sz="1400" dirty="0">
              <a:solidFill>
                <a:srgbClr val="00B0F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1" animBg="1"/>
      <p:bldP spid="23557" grpId="2" bldLvl="0" animBg="1"/>
      <p:bldP spid="4" grpId="0"/>
      <p:bldP spid="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0" y="765175"/>
            <a:ext cx="1870075" cy="1970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5" name="矩形 9221"/>
          <p:cNvSpPr/>
          <p:nvPr/>
        </p:nvSpPr>
        <p:spPr>
          <a:xfrm>
            <a:off x="661988" y="590550"/>
            <a:ext cx="38306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9.3.3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温度测量系统设计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文本框 1"/>
          <p:cNvSpPr txBox="1"/>
          <p:nvPr/>
        </p:nvSpPr>
        <p:spPr>
          <a:xfrm>
            <a:off x="949325" y="3921125"/>
            <a:ext cx="53959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温度是工业生产测量与控制的基本测量参数。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1508" name="文本框 2"/>
          <p:cNvSpPr txBox="1"/>
          <p:nvPr/>
        </p:nvSpPr>
        <p:spPr>
          <a:xfrm>
            <a:off x="666750" y="908050"/>
            <a:ext cx="308133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温度是工业生产测量与控制的基本测量参数。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9" name="文本框 3"/>
          <p:cNvSpPr txBox="1"/>
          <p:nvPr/>
        </p:nvSpPr>
        <p:spPr>
          <a:xfrm>
            <a:off x="684213" y="4930775"/>
            <a:ext cx="8062912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分析：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本设计要求测量温度的范围不大，精度高求也不高，同时考虑后续电路设计方便，因此选用摄氏温度传感器LM35，测量温度范围为-55℃~150℃，测量误差为±0.5℃。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AutoShape 5"/>
          <p:cNvSpPr/>
          <p:nvPr>
            <p:custDataLst>
              <p:tags r:id="rId2"/>
            </p:custDataLst>
          </p:nvPr>
        </p:nvSpPr>
        <p:spPr>
          <a:xfrm>
            <a:off x="661988" y="3975100"/>
            <a:ext cx="7999412" cy="9144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3"/>
            </p:custDataLst>
          </p:nvPr>
        </p:nvSpPr>
        <p:spPr>
          <a:xfrm>
            <a:off x="661988" y="3873500"/>
            <a:ext cx="7939087" cy="1019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【设计任务】 设计一个温度测量与显示系统，要求被测温度范围0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~</a:t>
            </a:r>
            <a:r>
              <a:rPr lang="zh-CN" altLang="zh-CN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99°C，精度不低于1°C。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8680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7388" y="763588"/>
            <a:ext cx="2889250" cy="227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2"/>
          <p:cNvSpPr txBox="1"/>
          <p:nvPr/>
        </p:nvSpPr>
        <p:spPr>
          <a:xfrm>
            <a:off x="611188" y="1741488"/>
            <a:ext cx="355917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温度传感器有模拟温度传感器和数字温度传感器（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DS18B20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）两大类。</a:t>
            </a:r>
            <a:endParaRPr lang="zh-CN" altLang="zh-CN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82" name="文本框 16"/>
          <p:cNvSpPr txBox="1"/>
          <p:nvPr/>
        </p:nvSpPr>
        <p:spPr>
          <a:xfrm>
            <a:off x="661988" y="3011488"/>
            <a:ext cx="84312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模拟温度传感器有绝对温度传感器（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AD590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）、摄氏温度传感器（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LM35/45</a:t>
            </a:r>
            <a:r>
              <a:rPr lang="zh-CN" altLang="zh-CN" dirty="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）和用于工业现场测量高温的热电偶等多种类型。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7" name="矩形 11270"/>
          <p:cNvSpPr/>
          <p:nvPr>
            <p:custDataLst>
              <p:tags r:id="rId6"/>
            </p:custDataLst>
          </p:nvPr>
        </p:nvSpPr>
        <p:spPr>
          <a:xfrm>
            <a:off x="3963988" y="765175"/>
            <a:ext cx="1803400" cy="22034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21505" grpId="1"/>
      <p:bldP spid="21507" grpId="0"/>
      <p:bldP spid="21507" grpId="1"/>
      <p:bldP spid="21508" grpId="0"/>
      <p:bldP spid="21508" grpId="1"/>
      <p:bldP spid="21509" grpId="0"/>
      <p:bldP spid="21509" grpId="1"/>
      <p:bldP spid="14" grpId="0" bldLvl="0" animBg="1"/>
      <p:bldP spid="14" grpId="1" animBg="1"/>
      <p:bldP spid="15" grpId="0"/>
      <p:bldP spid="15" grpId="1"/>
      <p:bldP spid="12" grpId="0"/>
      <p:bldP spid="12" grpId="1"/>
      <p:bldP spid="23557" grpId="1" animBg="1"/>
      <p:bldP spid="23557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矩形 9217"/>
          <p:cNvSpPr/>
          <p:nvPr/>
        </p:nvSpPr>
        <p:spPr>
          <a:xfrm>
            <a:off x="611188" y="504825"/>
            <a:ext cx="2830512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转换器的分类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按实现原理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58" name="矩形 9218"/>
          <p:cNvSpPr/>
          <p:nvPr/>
        </p:nvSpPr>
        <p:spPr>
          <a:xfrm>
            <a:off x="1042988" y="1519238"/>
            <a:ext cx="1760537" cy="2168525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权电阻网络</a:t>
            </a:r>
            <a:endParaRPr lang="zh-CN" altLang="en-US" dirty="0">
              <a:solidFill>
                <a:srgbClr val="FF33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 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型网络</a:t>
            </a:r>
            <a:endParaRPr lang="zh-CN" altLang="en-US" dirty="0">
              <a:solidFill>
                <a:srgbClr val="FF33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权电流网络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开关树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权电容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59" name="矩形 9219"/>
          <p:cNvSpPr/>
          <p:nvPr/>
        </p:nvSpPr>
        <p:spPr>
          <a:xfrm>
            <a:off x="3806825" y="439738"/>
            <a:ext cx="4041775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转换器的分类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按实现原理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  <a:endParaRPr lang="en-US" altLang="zh-CN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60" name="矩形 9220"/>
          <p:cNvSpPr/>
          <p:nvPr/>
        </p:nvSpPr>
        <p:spPr>
          <a:xfrm>
            <a:off x="4057650" y="1519238"/>
            <a:ext cx="4014788" cy="2168525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直接型：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并联比较型</a:t>
            </a:r>
            <a:endParaRPr lang="zh-CN" altLang="en-US" dirty="0">
              <a:solidFill>
                <a:srgbClr val="FF33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         反馈比较型：计数型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         ☆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逐次渐近型</a:t>
            </a:r>
            <a:endParaRPr lang="zh-CN" altLang="en-US" dirty="0">
              <a:solidFill>
                <a:srgbClr val="FF33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间接型：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☆ 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V-T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型 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双积分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             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V-F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型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  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61" name="矩形 9221"/>
          <p:cNvSpPr/>
          <p:nvPr/>
        </p:nvSpPr>
        <p:spPr>
          <a:xfrm>
            <a:off x="781050" y="3927475"/>
            <a:ext cx="32226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转换器的性能指标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62" name="矩形 9222"/>
          <p:cNvSpPr/>
          <p:nvPr/>
        </p:nvSpPr>
        <p:spPr>
          <a:xfrm>
            <a:off x="1196975" y="4389438"/>
            <a:ext cx="1905000" cy="1754187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☆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转换精度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分辨率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(2)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转换误差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☆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转换速度      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63" name="矩形 9223"/>
          <p:cNvSpPr/>
          <p:nvPr/>
        </p:nvSpPr>
        <p:spPr>
          <a:xfrm>
            <a:off x="4160838" y="3927475"/>
            <a:ext cx="32369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A/D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转换器的性能指标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9464" name="矩形 9224"/>
          <p:cNvSpPr/>
          <p:nvPr/>
        </p:nvSpPr>
        <p:spPr>
          <a:xfrm>
            <a:off x="4594225" y="4389438"/>
            <a:ext cx="1905000" cy="1754187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☆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转换精度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分辨率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   (2)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转换误差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☆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转换速度      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/>
      <p:bldP spid="19457" grpId="1"/>
      <p:bldP spid="19458" grpId="0" animBg="1"/>
      <p:bldP spid="19458" grpId="1" animBg="1"/>
      <p:bldP spid="19461" grpId="0"/>
      <p:bldP spid="19461" grpId="1"/>
      <p:bldP spid="19462" grpId="0" animBg="1"/>
      <p:bldP spid="19462" grpId="1" animBg="1"/>
      <p:bldP spid="19459" grpId="0"/>
      <p:bldP spid="19459" grpId="1"/>
      <p:bldP spid="19460" grpId="0" animBg="1"/>
      <p:bldP spid="19460" grpId="1" animBg="1"/>
      <p:bldP spid="19463" grpId="0"/>
      <p:bldP spid="19463" grpId="1"/>
      <p:bldP spid="19464" grpId="0" animBg="1"/>
      <p:bldP spid="19464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9" name="文本框 3"/>
          <p:cNvSpPr txBox="1"/>
          <p:nvPr/>
        </p:nvSpPr>
        <p:spPr>
          <a:xfrm>
            <a:off x="612775" y="476250"/>
            <a:ext cx="8253413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分析：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本设计要求测量温度的范围不大，精度高求也不高，同时考虑后续电路设计方便，因此选用摄氏温度传感器LM35，测量温度范围为-55℃~150℃，测量误差为±0.5℃。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188" y="2995613"/>
            <a:ext cx="8062912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设计过程：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LM35输出电压与温度的关系为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Vout=10(mV/℃)×T(℃)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当测温范围为0</a:t>
            </a:r>
            <a:r>
              <a:rPr lang="en-US" altLang="zh-CN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~</a:t>
            </a:r>
            <a:r>
              <a:rPr lang="zh-CN" altLang="en-US" dirty="0">
                <a:solidFill>
                  <a:srgbClr val="00B0F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100°C时，LM35的输出电压对应为0~1000mV。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为了提高测量精度，通过信号调理电路将温度传感器输出的电压信号放大5倍，达到ADC0809输入电压的满量程范围。同时为了减小调理电路对温度传感器电路的影响，采用输入阻抗极高的同相放大电路进行放大。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2625" y="5011738"/>
            <a:ext cx="8062913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ADC0809的输入电压为0~5V时，其输出数字量D为0~255，而相应的温度T应对应为0~100℃，故采用公式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        T=(D/255)×100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970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025" y="1476375"/>
            <a:ext cx="3392488" cy="1576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矩形 11270"/>
          <p:cNvSpPr/>
          <p:nvPr>
            <p:custDataLst>
              <p:tags r:id="rId2"/>
            </p:custDataLst>
          </p:nvPr>
        </p:nvSpPr>
        <p:spPr>
          <a:xfrm>
            <a:off x="4500563" y="1598613"/>
            <a:ext cx="3714750" cy="14128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2970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3" y="1739900"/>
            <a:ext cx="2405062" cy="124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11270"/>
          <p:cNvSpPr/>
          <p:nvPr>
            <p:custDataLst>
              <p:tags r:id="rId4"/>
            </p:custDataLst>
          </p:nvPr>
        </p:nvSpPr>
        <p:spPr>
          <a:xfrm>
            <a:off x="1619250" y="1811338"/>
            <a:ext cx="2640013" cy="1252537"/>
          </a:xfrm>
          <a:prstGeom prst="rect">
            <a:avLst/>
          </a:prstGeom>
          <a:solidFill>
            <a:srgbClr val="D9D9D9">
              <a:alpha val="25999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  <p:bldP spid="21509" grpId="1"/>
      <p:bldP spid="4" grpId="0"/>
      <p:bldP spid="4" grpId="1"/>
      <p:bldP spid="5" grpId="0"/>
      <p:bldP spid="5" grpId="1"/>
      <p:bldP spid="23557" grpId="1" animBg="1"/>
      <p:bldP spid="23557" grpId="2" bldLvl="0" animBg="1"/>
      <p:bldP spid="8" grpId="1" animBg="1"/>
      <p:bldP spid="8" grpId="2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11188" y="549275"/>
            <a:ext cx="8234362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将数字量映射成温度值，并通过公式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(BCD码) 十位=T/10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(BCD码) 个位=T%10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转换为BCD码显示。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188" y="3011488"/>
            <a:ext cx="4191000" cy="30829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#include &lt;math.h&gt;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#include &lt;stdio.h&gt;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int main (void)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{ unsigned int AD_dat;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unsigned char Temp_dat;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unsigned char BCD_s,BCD_g,BCD_dat;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FILE *fp;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fp=fopen("Trom256x8.bin","wb");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for (AD_dat=0;AD_dat&lt;256;AD_dat++)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3" name="文本框 5"/>
          <p:cNvSpPr txBox="1"/>
          <p:nvPr/>
        </p:nvSpPr>
        <p:spPr>
          <a:xfrm>
            <a:off x="4860925" y="3011488"/>
            <a:ext cx="4103688" cy="30575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{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Temp_dat=(AD_dat*100.0)/255+0.5;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BCD_s=Temp_dat/10;      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BCD_g=Temp_dat%10;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BCD_dat=(BCD_s&lt;&lt;4)+BCD_g;        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fputc(BCD_dat,fp);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}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fclose(fp);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Courier New" panose="02070309020205020404" charset="0"/>
                <a:ea typeface="宋体" panose="02010600030101010101" pitchFamily="2" charset="-122"/>
                <a:sym typeface="宋体" panose="02010600030101010101" pitchFamily="2" charset="-122"/>
              </a:rPr>
              <a:t>    }</a:t>
            </a:r>
            <a:endParaRPr lang="en-US" altLang="zh-CN" sz="1400" dirty="0">
              <a:solidFill>
                <a:schemeClr val="tx2"/>
              </a:solidFill>
              <a:latin typeface="Courier New" panose="020703090202050204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4213" y="1916113"/>
            <a:ext cx="8234362" cy="942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用上述公式建立“数字量D- BCD温度值”映射文件，加载至256×8位ROM中，实现转换与显示。生成映射文件的C程序参考如下：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bldLvl="0" animBg="1"/>
      <p:bldP spid="4" grpId="1"/>
      <p:bldP spid="7" grpId="0"/>
      <p:bldP spid="7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55650" y="476250"/>
            <a:ext cx="743585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温度测量的整体设计如图所示，图中的START按键用于启动A/D转换。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1746" name="对象 -2147481918"/>
          <p:cNvGraphicFramePr>
            <a:graphicFrameLocks noChangeAspect="1"/>
          </p:cNvGraphicFramePr>
          <p:nvPr/>
        </p:nvGraphicFramePr>
        <p:xfrm>
          <a:off x="755650" y="4437063"/>
          <a:ext cx="3462338" cy="16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4203700" imgH="2514600" progId="Visio.Drawing.11">
                  <p:embed/>
                </p:oleObj>
              </mc:Choice>
              <mc:Fallback>
                <p:oleObj name="" r:id="rId1" imgW="4203700" imgH="2514600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4437063"/>
                        <a:ext cx="3462338" cy="160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3"/>
            </p:custDataLst>
          </p:nvPr>
        </p:nvSpPr>
        <p:spPr>
          <a:xfrm>
            <a:off x="2916238" y="5156200"/>
            <a:ext cx="493712" cy="9699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1270"/>
          <p:cNvSpPr/>
          <p:nvPr>
            <p:custDataLst>
              <p:tags r:id="rId4"/>
            </p:custDataLst>
          </p:nvPr>
        </p:nvSpPr>
        <p:spPr>
          <a:xfrm>
            <a:off x="1784350" y="4508500"/>
            <a:ext cx="449263" cy="11223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31749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575" y="4090988"/>
            <a:ext cx="4572000" cy="212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图片 1" descr="图9-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1046163"/>
            <a:ext cx="7921625" cy="29702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3557" grpId="1" animBg="1"/>
      <p:bldP spid="23557" grpId="2" bldLvl="0" animBg="1"/>
      <p:bldP spid="4" grpId="1" animBg="1"/>
      <p:bldP spid="4" grpId="2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AutoShape 29"/>
          <p:cNvSpPr/>
          <p:nvPr/>
        </p:nvSpPr>
        <p:spPr>
          <a:xfrm>
            <a:off x="739775" y="638175"/>
            <a:ext cx="1430338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6" name="Rectangle 28"/>
          <p:cNvSpPr/>
          <p:nvPr/>
        </p:nvSpPr>
        <p:spPr>
          <a:xfrm>
            <a:off x="968375" y="669925"/>
            <a:ext cx="97313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1987" name="文本框 1"/>
          <p:cNvSpPr txBox="1"/>
          <p:nvPr/>
        </p:nvSpPr>
        <p:spPr>
          <a:xfrm>
            <a:off x="739775" y="1219200"/>
            <a:ext cx="80549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9.1 对于4位权电阻网络D/A转换器，已知V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REF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=6V，当输入D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=1100时输出电压vO =1.5V，计算D/A转换器输出电压的变化范围。</a:t>
            </a:r>
            <a:endParaRPr lang="zh-CN" altLang="en-US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1988" name="文本框 2"/>
          <p:cNvSpPr txBox="1"/>
          <p:nvPr/>
        </p:nvSpPr>
        <p:spPr>
          <a:xfrm>
            <a:off x="739775" y="2063750"/>
            <a:ext cx="79343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9.2 若要求D/A转换器的最小分辨电压为2mV，最大满刻度输出电压为5V，计算D/A转换器输入二进制数字量的位数。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989" name="文本框 3"/>
          <p:cNvSpPr txBox="1"/>
          <p:nvPr/>
        </p:nvSpPr>
        <p:spPr>
          <a:xfrm>
            <a:off x="739775" y="2882900"/>
            <a:ext cx="79343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9.8 图题所示电路是用D/A转换器AD7520和运算放大器构成的可控增益放大器，其电压放大倍数A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/v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由输入的数字量D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...d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来设定。写出放大倍数A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的计算公式，并说明A</a:t>
            </a:r>
            <a:r>
              <a:rPr lang="zh-CN" altLang="zh-CN" baseline="-25000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zh-CN"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的取值范围。</a:t>
            </a:r>
            <a:endParaRPr lang="zh-CN" altLang="zh-CN"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1990" name="图片 10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9863" y="4170363"/>
            <a:ext cx="3724275" cy="206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66" charset="0"/>
                <a:ea typeface="黑体" panose="02010609060101010101" pitchFamily="49" charset="-122"/>
              </a:rPr>
              <a:t>9.1 D/A</a:t>
            </a:r>
            <a:r>
              <a:rPr lang="zh-CN" altLang="en-US" sz="4800" b="0" dirty="0">
                <a:latin typeface="Comic Sans MS" panose="030F0702030302020204" pitchFamily="66" charset="0"/>
                <a:ea typeface="黑体" panose="02010609060101010101" pitchFamily="49" charset="-122"/>
              </a:rPr>
              <a:t>转换器</a:t>
            </a:r>
            <a:endParaRPr lang="zh-CN" altLang="en-US" sz="4800" b="0" dirty="0">
              <a:latin typeface="Comic Sans MS" panose="030F0702030302020204" pitchFamily="66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9221"/>
          <p:cNvSpPr/>
          <p:nvPr/>
        </p:nvSpPr>
        <p:spPr>
          <a:xfrm>
            <a:off x="873125" y="1087438"/>
            <a:ext cx="25717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1.权电阻网络DAC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1506" name="对象 -2147481968"/>
          <p:cNvGraphicFramePr/>
          <p:nvPr/>
        </p:nvGraphicFramePr>
        <p:xfrm>
          <a:off x="3444875" y="3155950"/>
          <a:ext cx="4792663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746500" imgH="2159000" progId="Visio.Drawing.11">
                  <p:embed/>
                </p:oleObj>
              </mc:Choice>
              <mc:Fallback>
                <p:oleObj name="" r:id="rId1" imgW="3746500" imgH="21590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44875" y="3155950"/>
                        <a:ext cx="4792663" cy="241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文本框 1"/>
          <p:cNvSpPr txBox="1"/>
          <p:nvPr/>
        </p:nvSpPr>
        <p:spPr>
          <a:xfrm>
            <a:off x="925513" y="1555750"/>
            <a:ext cx="53959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无符号二进制数，不同数位的数码具有不同权值。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1508" name="文本框 2"/>
          <p:cNvSpPr txBox="1"/>
          <p:nvPr/>
        </p:nvSpPr>
        <p:spPr>
          <a:xfrm>
            <a:off x="925513" y="2233613"/>
            <a:ext cx="774858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权电阻网络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Weighted Resistor Network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)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D/A转换器采用不同阻值的电阻来实现这些权值。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文本框 3"/>
          <p:cNvSpPr txBox="1"/>
          <p:nvPr/>
        </p:nvSpPr>
        <p:spPr>
          <a:xfrm>
            <a:off x="1011238" y="5383213"/>
            <a:ext cx="757713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设权电阻网络从高位到低位产生的电流分别用I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、I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、I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和I</a:t>
            </a:r>
            <a:r>
              <a:rPr lang="zh-CN" altLang="en-US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表示，流过反馈电阻的总电流用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Σ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表示，则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0" name="文本框 4"/>
          <p:cNvSpPr txBox="1"/>
          <p:nvPr/>
        </p:nvSpPr>
        <p:spPr>
          <a:xfrm>
            <a:off x="1011238" y="3244850"/>
            <a:ext cx="23082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ex1: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四位权电阻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DAC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5795963" y="3994150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5795963" y="4403725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795963" y="4756150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795963" y="5102225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376988" y="3975100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516" name="文本框 8"/>
          <p:cNvSpPr txBox="1"/>
          <p:nvPr/>
        </p:nvSpPr>
        <p:spPr>
          <a:xfrm>
            <a:off x="5762625" y="4756150"/>
            <a:ext cx="37465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sz="1600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7" name="文本框 9"/>
          <p:cNvSpPr txBox="1"/>
          <p:nvPr/>
        </p:nvSpPr>
        <p:spPr>
          <a:xfrm>
            <a:off x="5738813" y="4387850"/>
            <a:ext cx="3984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8" name="文本框 10"/>
          <p:cNvSpPr txBox="1"/>
          <p:nvPr/>
        </p:nvSpPr>
        <p:spPr>
          <a:xfrm>
            <a:off x="5738813" y="4019550"/>
            <a:ext cx="5000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9" name="文本框 11"/>
          <p:cNvSpPr txBox="1"/>
          <p:nvPr/>
        </p:nvSpPr>
        <p:spPr>
          <a:xfrm>
            <a:off x="5749925" y="3606800"/>
            <a:ext cx="400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20" name="文本框 12"/>
          <p:cNvSpPr txBox="1"/>
          <p:nvPr/>
        </p:nvSpPr>
        <p:spPr>
          <a:xfrm>
            <a:off x="6319838" y="3552825"/>
            <a:ext cx="4873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Σ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21" name="文本框 1"/>
          <p:cNvSpPr txBox="1"/>
          <p:nvPr/>
        </p:nvSpPr>
        <p:spPr>
          <a:xfrm>
            <a:off x="873125" y="650875"/>
            <a:ext cx="8032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D/A转换器有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权电阻网络、梯形电阻网络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、权电流和开关树等多种电路形式。</a:t>
            </a:r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1522" name="文本框 1"/>
          <p:cNvSpPr txBox="1"/>
          <p:nvPr/>
        </p:nvSpPr>
        <p:spPr>
          <a:xfrm>
            <a:off x="1011238" y="1924050"/>
            <a:ext cx="4784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ex: 8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位无符号二进制数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7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6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5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7F7F7F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3663950" y="3119438"/>
            <a:ext cx="1508125" cy="23479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8038" y="2876550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反相加法电路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右弧形箭头 2"/>
          <p:cNvSpPr/>
          <p:nvPr/>
        </p:nvSpPr>
        <p:spPr>
          <a:xfrm>
            <a:off x="7575550" y="3006725"/>
            <a:ext cx="452438" cy="1162050"/>
          </a:xfrm>
          <a:prstGeom prst="curved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1011238" y="5094288"/>
            <a:ext cx="17922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工作原理分析：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9200" y="3833813"/>
            <a:ext cx="1905000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=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1: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接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REF</a:t>
            </a:r>
            <a:r>
              <a:rPr lang="zh-CN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；</a:t>
            </a:r>
            <a:endParaRPr lang="zh-CN" altLang="zh-CN" i="1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0: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接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GND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>
              <a:solidFill>
                <a:srgbClr val="C0000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8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1" grpId="0"/>
      <p:bldP spid="21521" grpId="1"/>
      <p:bldP spid="21505" grpId="0"/>
      <p:bldP spid="21505" grpId="1"/>
      <p:bldP spid="21507" grpId="0"/>
      <p:bldP spid="21507" grpId="1"/>
      <p:bldP spid="21522" grpId="0"/>
      <p:bldP spid="21522" grpId="1"/>
      <p:bldP spid="21508" grpId="0"/>
      <p:bldP spid="21508" grpId="1"/>
      <p:bldP spid="21510" grpId="0"/>
      <p:bldP spid="21510" grpId="1"/>
      <p:bldP spid="21509" grpId="0"/>
      <p:bldP spid="21509" grpId="1"/>
      <p:bldP spid="21516" grpId="0"/>
      <p:bldP spid="21516" grpId="1"/>
      <p:bldP spid="21517" grpId="0"/>
      <p:bldP spid="21517" grpId="1"/>
      <p:bldP spid="21518" grpId="0"/>
      <p:bldP spid="21518" grpId="1"/>
      <p:bldP spid="21519" grpId="0"/>
      <p:bldP spid="21519" grpId="1"/>
      <p:bldP spid="21520" grpId="0"/>
      <p:bldP spid="21520" grpId="1"/>
      <p:bldP spid="13319" grpId="0" bldLvl="0" animBg="1"/>
      <p:bldP spid="13319" grpId="1" animBg="1"/>
      <p:bldP spid="2" grpId="0"/>
      <p:bldP spid="2" grpId="1"/>
      <p:bldP spid="3" grpId="0" animBg="1"/>
      <p:bldP spid="3" grpId="1" animBg="1"/>
      <p:bldP spid="9" grpId="0"/>
      <p:bldP spid="9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2529" name="对象 -2147481872"/>
          <p:cNvGraphicFramePr>
            <a:graphicFrameLocks noChangeAspect="1"/>
          </p:cNvGraphicFramePr>
          <p:nvPr/>
        </p:nvGraphicFramePr>
        <p:xfrm>
          <a:off x="1376363" y="754063"/>
          <a:ext cx="116840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62965" imgH="1651000" progId="Equation.3">
                  <p:embed/>
                </p:oleObj>
              </mc:Choice>
              <mc:Fallback>
                <p:oleObj name="" r:id="rId1" imgW="862965" imgH="16510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6363" y="754063"/>
                        <a:ext cx="1168400" cy="2243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" name="对象 -2147481966"/>
          <p:cNvGraphicFramePr>
            <a:graphicFrameLocks noChangeAspect="1"/>
          </p:cNvGraphicFramePr>
          <p:nvPr/>
        </p:nvGraphicFramePr>
        <p:xfrm>
          <a:off x="4840288" y="3006725"/>
          <a:ext cx="3408362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1917065" imgH="634365" progId="Equation.3">
                  <p:embed/>
                </p:oleObj>
              </mc:Choice>
              <mc:Fallback>
                <p:oleObj name="" r:id="rId3" imgW="1917065" imgH="63436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0288" y="3006725"/>
                        <a:ext cx="3408362" cy="1125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文本框 6"/>
          <p:cNvSpPr txBox="1"/>
          <p:nvPr/>
        </p:nvSpPr>
        <p:spPr>
          <a:xfrm>
            <a:off x="1011238" y="3006725"/>
            <a:ext cx="36306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因此，流向运放反馈电阻的总电流</a:t>
            </a:r>
            <a:endParaRPr lang="zh-CN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文本框 7"/>
          <p:cNvSpPr txBox="1"/>
          <p:nvPr/>
        </p:nvSpPr>
        <p:spPr>
          <a:xfrm>
            <a:off x="1003300" y="4054475"/>
            <a:ext cx="76962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其中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+4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+2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+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表示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位二进制数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的数值在小，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用Dn表示，则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D/A</a:t>
            </a:r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转换器的</a:t>
            </a:r>
            <a:r>
              <a:rPr lang="zh-CN" altLang="zh-CN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输出电压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2533" name="对象 -2147481965"/>
          <p:cNvGraphicFramePr>
            <a:graphicFrameLocks noChangeAspect="1"/>
          </p:cNvGraphicFramePr>
          <p:nvPr/>
        </p:nvGraphicFramePr>
        <p:xfrm>
          <a:off x="2678113" y="4841875"/>
          <a:ext cx="41560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2222500" imgH="355600" progId="Equation.3">
                  <p:embed/>
                </p:oleObj>
              </mc:Choice>
              <mc:Fallback>
                <p:oleObj name="" r:id="rId5" imgW="2222500" imgH="3556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78113" y="4841875"/>
                        <a:ext cx="4156075" cy="669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文本框 9"/>
          <p:cNvSpPr txBox="1"/>
          <p:nvPr/>
        </p:nvSpPr>
        <p:spPr>
          <a:xfrm>
            <a:off x="1011238" y="5384800"/>
            <a:ext cx="77930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上式表示：该电路能够将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位二进制数d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转换成与其数值大小Dn成正比的模拟量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0247" name="对象 -2147481968"/>
          <p:cNvGraphicFramePr/>
          <p:nvPr/>
        </p:nvGraphicFramePr>
        <p:xfrm>
          <a:off x="3575050" y="593725"/>
          <a:ext cx="48260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7" imgW="3746500" imgH="2159000" progId="Visio.Drawing.11">
                  <p:embed/>
                </p:oleObj>
              </mc:Choice>
              <mc:Fallback>
                <p:oleObj name="" r:id="rId7" imgW="3746500" imgH="21590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050" y="593725"/>
                        <a:ext cx="4826000" cy="241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5911850" y="1425575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11850" y="1835150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11850" y="2187575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911850" y="2533650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492875" y="1406525"/>
            <a:ext cx="341313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53" name="文本框 26"/>
          <p:cNvSpPr txBox="1"/>
          <p:nvPr/>
        </p:nvSpPr>
        <p:spPr>
          <a:xfrm>
            <a:off x="5878513" y="2187575"/>
            <a:ext cx="37465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sz="1600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4" name="文本框 27"/>
          <p:cNvSpPr txBox="1"/>
          <p:nvPr/>
        </p:nvSpPr>
        <p:spPr>
          <a:xfrm>
            <a:off x="5854700" y="1819275"/>
            <a:ext cx="3984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55" name="文本框 28"/>
          <p:cNvSpPr txBox="1"/>
          <p:nvPr/>
        </p:nvSpPr>
        <p:spPr>
          <a:xfrm>
            <a:off x="5854700" y="1450975"/>
            <a:ext cx="3984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6" name="文本框 29"/>
          <p:cNvSpPr txBox="1"/>
          <p:nvPr/>
        </p:nvSpPr>
        <p:spPr>
          <a:xfrm>
            <a:off x="5867400" y="1038225"/>
            <a:ext cx="3984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57" name="文本框 30"/>
          <p:cNvSpPr txBox="1"/>
          <p:nvPr/>
        </p:nvSpPr>
        <p:spPr>
          <a:xfrm>
            <a:off x="6435725" y="984250"/>
            <a:ext cx="487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chemeClr val="tx2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Σ</a:t>
            </a:r>
            <a:endParaRPr lang="en-US" altLang="zh-CN" baseline="-25000" dirty="0">
              <a:solidFill>
                <a:schemeClr val="tx2"/>
              </a:solidFill>
              <a:latin typeface="Comic Sans MS" panose="030F0702030302020204" pitchFamily="66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5762625" y="4841875"/>
            <a:ext cx="730250" cy="6858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  <p:bldP spid="22531" grpId="1"/>
      <p:bldP spid="22532" grpId="0"/>
      <p:bldP spid="22532" grpId="1"/>
      <p:bldP spid="22534" grpId="0"/>
      <p:bldP spid="22534" grpId="1"/>
      <p:bldP spid="13319" grpId="0" bldLvl="0" animBg="1"/>
      <p:bldP spid="133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14338"/>
          <p:cNvSpPr txBox="1"/>
          <p:nvPr/>
        </p:nvSpPr>
        <p:spPr>
          <a:xfrm>
            <a:off x="736600" y="612775"/>
            <a:ext cx="6448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权电阻网络</a:t>
            </a:r>
            <a:r>
              <a:rPr lang="en-US" altLang="zh-CN" dirty="0">
                <a:latin typeface="Comic Sans MS" panose="030F0702030302020204" pitchFamily="66" charset="0"/>
                <a:ea typeface="宋体" panose="02010600030101010101" pitchFamily="2" charset="-122"/>
              </a:rPr>
              <a:t>D/A</a:t>
            </a:r>
            <a:r>
              <a:rPr lang="zh-CN" altLang="en-US" dirty="0">
                <a:latin typeface="Comic Sans MS" panose="030F0702030302020204" pitchFamily="66" charset="0"/>
                <a:ea typeface="宋体" panose="02010600030101010101" pitchFamily="2" charset="-122"/>
              </a:rPr>
              <a:t>转换器的优点：原理清晰，易于实现！</a:t>
            </a:r>
            <a:endParaRPr lang="zh-CN" altLang="en-US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1985" name="AutoShape 5"/>
          <p:cNvSpPr/>
          <p:nvPr/>
        </p:nvSpPr>
        <p:spPr>
          <a:xfrm>
            <a:off x="660400" y="998538"/>
            <a:ext cx="7929563" cy="1484312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6625"/>
          <p:cNvSpPr txBox="1"/>
          <p:nvPr/>
        </p:nvSpPr>
        <p:spPr>
          <a:xfrm>
            <a:off x="736600" y="1033463"/>
            <a:ext cx="77914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noProof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noProof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【例</a:t>
            </a:r>
            <a:r>
              <a:rPr lang="en-US" altLang="zh-CN" noProof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9-</a:t>
            </a:r>
            <a:r>
              <a:rPr lang="zh-CN" altLang="en-US" noProof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1】</a:t>
            </a:r>
            <a:r>
              <a:rPr lang="zh-CN" altLang="en-US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利用74HC161和四位权电阻网络D/A转换器设计的锯齿波发生器电路如图所示。分析电路的工作原理。设DCLK的频率为1000Hz，计算输出锯齿波的频率和最大幅度。电源电压V</a:t>
            </a:r>
            <a:r>
              <a:rPr lang="zh-CN" altLang="en-US" baseline="-25000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DD</a:t>
            </a:r>
            <a:r>
              <a:rPr lang="zh-CN" altLang="en-US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=5V，V</a:t>
            </a:r>
            <a:r>
              <a:rPr lang="zh-CN" altLang="en-US" baseline="-25000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OH</a:t>
            </a:r>
            <a:r>
              <a:rPr lang="zh-CN" altLang="en-US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≈VDD、V</a:t>
            </a:r>
            <a:r>
              <a:rPr lang="zh-CN" altLang="en-US" baseline="-25000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OL</a:t>
            </a:r>
            <a:r>
              <a:rPr lang="zh-CN" altLang="en-US" noProof="1" dirty="0">
                <a:solidFill>
                  <a:schemeClr val="accent3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Comic Sans MS" panose="030F0702030302020204" pitchFamily="66" charset="0"/>
              </a:rPr>
              <a:t>≈0。</a:t>
            </a:r>
            <a:endParaRPr lang="zh-CN" altLang="en-US" noProof="1" dirty="0">
              <a:solidFill>
                <a:schemeClr val="accent3"/>
              </a:solidFill>
              <a:latin typeface="Comic Sans MS" panose="030F0702030302020204" pitchFamily="66" charset="0"/>
              <a:ea typeface="宋体" panose="02010600030101010101" pitchFamily="2" charset="-122"/>
              <a:cs typeface="Comic Sans MS" panose="030F0702030302020204" pitchFamily="66" charset="0"/>
            </a:endParaRPr>
          </a:p>
        </p:txBody>
      </p:sp>
      <p:graphicFrame>
        <p:nvGraphicFramePr>
          <p:cNvPr id="23556" name="对象 -2147481962"/>
          <p:cNvGraphicFramePr/>
          <p:nvPr/>
        </p:nvGraphicFramePr>
        <p:xfrm>
          <a:off x="2154238" y="2647950"/>
          <a:ext cx="5545137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568575" imgH="1101090" progId="Visio.Drawing.11">
                  <p:embed/>
                </p:oleObj>
              </mc:Choice>
              <mc:Fallback>
                <p:oleObj name="" r:id="rId1" imgW="2568575" imgH="110109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4238" y="2647950"/>
                        <a:ext cx="5545137" cy="274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14338"/>
          <p:cNvSpPr txBox="1"/>
          <p:nvPr/>
        </p:nvSpPr>
        <p:spPr>
          <a:xfrm>
            <a:off x="839469" y="5304790"/>
            <a:ext cx="78841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</a:pPr>
            <a:r>
              <a:rPr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分析</a:t>
            </a:r>
            <a:r>
              <a:rPr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：74HC161在时钟脉冲DCLK的作用下依次输出0000~1111，然后通过四位权电阻网络D/A转换器转换为模拟电压输出，输出的波形如图所示。</a:t>
            </a:r>
            <a:endParaRPr noProof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967538" y="4675188"/>
          <a:ext cx="18780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876425" imgH="714375" progId="Paint.Picture">
                  <p:embed/>
                </p:oleObj>
              </mc:Choice>
              <mc:Fallback>
                <p:oleObj name="" r:id="rId3" imgW="1876425" imgH="71437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38" y="4675188"/>
                        <a:ext cx="1878012" cy="715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矩形 11270"/>
          <p:cNvSpPr/>
          <p:nvPr/>
        </p:nvSpPr>
        <p:spPr>
          <a:xfrm>
            <a:off x="2308225" y="2562225"/>
            <a:ext cx="2235200" cy="28289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5137150" y="2562225"/>
            <a:ext cx="2235200" cy="20272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5" grpId="0" bldLvl="0" animBg="1"/>
      <p:bldP spid="3" grpId="0"/>
      <p:bldP spid="41985" grpId="1" animBg="1"/>
      <p:bldP spid="3" grpId="1"/>
      <p:bldP spid="23553" grpId="0"/>
      <p:bldP spid="23553" grpId="1"/>
      <p:bldP spid="4" grpId="0"/>
      <p:bldP spid="4" grpId="1"/>
      <p:bldP spid="13319" grpId="0" bldLvl="0" animBg="1"/>
      <p:bldP spid="13319" grpId="1" animBg="1"/>
      <p:bldP spid="6" grpId="0" bldLvl="0" animBg="1"/>
      <p:bldP spid="6" grpId="1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285,&quot;width&quot;:5915}"/>
</p:tagLst>
</file>

<file path=ppt/tags/tag10.xml><?xml version="1.0" encoding="utf-8"?>
<p:tagLst xmlns:p="http://schemas.openxmlformats.org/presentationml/2006/main">
  <p:tag name="KSO_WM_UNIT_PLACING_PICTURE_USER_VIEWPORT" val="{&quot;height&quot;:3465,&quot;width&quot;:7065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PLACING_PICTURE_USER_VIEWPORT" val="{&quot;height&quot;:3465,&quot;width&quot;:7065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PLACING_PICTURE_USER_VIEWPORT" val="{&quot;height&quot;:3537.5007874015746,&quot;width&quot;:7155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2977.5007874015746,&quot;width&quot;:11167.500787401576}"/>
</p:tagLst>
</file>

<file path=ppt/tags/tag20.xml><?xml version="1.0" encoding="utf-8"?>
<p:tagLst xmlns:p="http://schemas.openxmlformats.org/presentationml/2006/main">
  <p:tag name="KSO_WM_UNIT_PLACING_PICTURE_USER_VIEWPORT" val="{&quot;height&quot;:4257,&quot;width&quot;:6773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PLACING_PICTURE_USER_VIEWPORT" val="{&quot;height&quot;:2455,&quot;width&quot;:3150}"/>
</p:tagLst>
</file>

<file path=ppt/tags/tag23.xml><?xml version="1.0" encoding="utf-8"?>
<p:tagLst xmlns:p="http://schemas.openxmlformats.org/presentationml/2006/main">
  <p:tag name="KSO_WM_UNIT_PLACING_PICTURE_USER_VIEWPORT" val="{&quot;height&quot;:2087.5007874015746,&quot;width&quot;:3265}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PLACING_PICTURE_USER_VIEWPORT" val="{&quot;height&quot;:4257.499212598425,&quot;width&quot;:6297.500787401575}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PLACING_PICTURE_USER_VIEWPORT" val="{&quot;height&quot;:3137.5007874015746,&quot;width&quot;:3785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3750,&quot;width&quot;:13157.499212598424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PLACING_PICTURE_USER_VIEWPORT" val="{&quot;height&quot;:4920,&quot;width&quot;:5775}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PLACING_PICTURE_USER_VIEWPORT" val="{&quot;height&quot;:3587.499212598425,&quot;width&quot;:4550}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3377.5007874015746,&quot;width&quot;:6477.49921259842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YWJjOWFlYWJmOTE2ZmJkZWYwYmM5MGYxMzNlYjI1OTMifQ=="/>
  <p:tag name="KSO_WPP_MARK_KEY" val="901f1749-619d-4fd3-a1c7-c22093d1600b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PLACING_PICTURE_USER_VIEWPORT" val="{&quot;height&quot;:3070,&quot;width&quot;:633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8162</Words>
  <Application>WPS 演示</Application>
  <PresentationFormat>全屏显示(4:3)</PresentationFormat>
  <Paragraphs>571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64</vt:i4>
      </vt:variant>
      <vt:variant>
        <vt:lpstr>幻灯片标题</vt:lpstr>
      </vt:variant>
      <vt:variant>
        <vt:i4>53</vt:i4>
      </vt:variant>
    </vt:vector>
  </HeadingPairs>
  <TitlesOfParts>
    <vt:vector size="134" baseType="lpstr">
      <vt:lpstr>Arial</vt:lpstr>
      <vt:lpstr>宋体</vt:lpstr>
      <vt:lpstr>Wingdings</vt:lpstr>
      <vt:lpstr>Comic Sans MS</vt:lpstr>
      <vt:lpstr>楷体_GB2312</vt:lpstr>
      <vt:lpstr>新宋体</vt:lpstr>
      <vt:lpstr>黑体</vt:lpstr>
      <vt:lpstr>华文行楷</vt:lpstr>
      <vt:lpstr>楷体</vt:lpstr>
      <vt:lpstr>隶书</vt:lpstr>
      <vt:lpstr>仿宋_GB2312</vt:lpstr>
      <vt:lpstr>微软雅黑</vt:lpstr>
      <vt:lpstr>Arial Unicode MS</vt:lpstr>
      <vt:lpstr>Times New Roman</vt:lpstr>
      <vt:lpstr>仿宋</vt:lpstr>
      <vt:lpstr>Courier New</vt:lpstr>
      <vt:lpstr>默认设计模板</vt:lpstr>
      <vt:lpstr>Paint.Picture</vt:lpstr>
      <vt:lpstr>Paint.Picture</vt:lpstr>
      <vt:lpstr>Visio.Drawing.11</vt:lpstr>
      <vt:lpstr>Equation.3</vt:lpstr>
      <vt:lpstr>Equation.3</vt:lpstr>
      <vt:lpstr>Equation.3</vt:lpstr>
      <vt:lpstr>Visio.Drawing.11</vt:lpstr>
      <vt:lpstr>Equation.KSEE3</vt:lpstr>
      <vt:lpstr>Visio.Drawing.11</vt:lpstr>
      <vt:lpstr>Visio.Drawing.11</vt:lpstr>
      <vt:lpstr>Equation.KSEE3</vt:lpstr>
      <vt:lpstr>Visio.Drawing.11</vt:lpstr>
      <vt:lpstr>Equation.KSEE3</vt:lpstr>
      <vt:lpstr>Equation.KSEE3</vt:lpstr>
      <vt:lpstr>Equation.3</vt:lpstr>
      <vt:lpstr>Equation.3</vt:lpstr>
      <vt:lpstr>Visio.Drawing.11</vt:lpstr>
      <vt:lpstr>Visio.Drawing.11</vt:lpstr>
      <vt:lpstr>Paint.Picture</vt:lpstr>
      <vt:lpstr>Paint.Picture</vt:lpstr>
      <vt:lpstr>Paint.Picture</vt:lpstr>
      <vt:lpstr>Equation.3</vt:lpstr>
      <vt:lpstr>Equation.3</vt:lpstr>
      <vt:lpstr>Equation.3</vt:lpstr>
      <vt:lpstr>Equation.3</vt:lpstr>
      <vt:lpstr>Visio.Drawing.11</vt:lpstr>
      <vt:lpstr>Paint.Picture</vt:lpstr>
      <vt:lpstr>Equation.KSEE3</vt:lpstr>
      <vt:lpstr>Equation.KSEE3</vt:lpstr>
      <vt:lpstr>Equation.KSEE3</vt:lpstr>
      <vt:lpstr>Equation.KSEE3</vt:lpstr>
      <vt:lpstr>Paint.Picture</vt:lpstr>
      <vt:lpstr>Paint.Picture</vt:lpstr>
      <vt:lpstr>Equation.3</vt:lpstr>
      <vt:lpstr>Visio.Drawing.11</vt:lpstr>
      <vt:lpstr>Paint.Picture</vt:lpstr>
      <vt:lpstr>Paint.Picture</vt:lpstr>
      <vt:lpstr>Paint.Picture</vt:lpstr>
      <vt:lpstr>Visio.Drawing.11</vt:lpstr>
      <vt:lpstr>Visio.Drawing.11</vt:lpstr>
      <vt:lpstr>Paint.Picture</vt:lpstr>
      <vt:lpstr>Paint.Picture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Visio.Drawing.11</vt:lpstr>
      <vt:lpstr>Equation.3</vt:lpstr>
      <vt:lpstr>Equation.KSEE3</vt:lpstr>
      <vt:lpstr>Equation.3</vt:lpstr>
      <vt:lpstr>Visio.Drawing.11</vt:lpstr>
      <vt:lpstr>Visio.Drawing.11</vt:lpstr>
      <vt:lpstr>Equation.3</vt:lpstr>
      <vt:lpstr>Equation.3</vt:lpstr>
      <vt:lpstr>Equation.3</vt:lpstr>
      <vt:lpstr>Visio.Drawing.11</vt:lpstr>
      <vt:lpstr>Visio.Drawing.11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如歌</cp:lastModifiedBy>
  <cp:revision>2254</cp:revision>
  <dcterms:created xsi:type="dcterms:W3CDTF">2007-03-26T08:38:00Z</dcterms:created>
  <dcterms:modified xsi:type="dcterms:W3CDTF">2023-01-11T23:19:59Z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DA450942F61F4FDD82E427D18CE3657E</vt:lpwstr>
  </property>
</Properties>
</file>